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web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om Callegari" initials="TC" lastIdx="1" clrIdx="0">
    <p:extLst>
      <p:ext uri="{19B8F6BF-5375-455C-9EA6-DF929625EA0E}">
        <p15:presenceInfo xmlns:p15="http://schemas.microsoft.com/office/powerpoint/2012/main" userId="12882a7df8ed5e0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66"/>
    <a:srgbClr val="00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67" d="100"/>
          <a:sy n="67" d="100"/>
        </p:scale>
        <p:origin x="90" y="4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11/22/2019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43916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11/22/2019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88026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11/22/2019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47119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11/22/2019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3765276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11/22/2019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92311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11/22/2019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61517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11/22/2019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65053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E833E-1B6D-415F-AD29-75AE8C43BD0D}" type="datetime1">
              <a:rPr lang="en-US" smtClean="0"/>
              <a:t>11/22/2019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455374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2596F-08A7-4B70-989A-F2B1CF31E66B}" type="datetime1">
              <a:rPr lang="en-US" smtClean="0"/>
              <a:t>11/22/2019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85936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11/22/2019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52693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11/22/2019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97508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11/22/2019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14180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11/22/2019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35620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11/22/2019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14634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11/22/2019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4640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11/22/2019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01064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11/22/2019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46853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11/22/2019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563508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33" r:id="rId5"/>
    <p:sldLayoutId id="2147483734" r:id="rId6"/>
    <p:sldLayoutId id="2147483735" r:id="rId7"/>
    <p:sldLayoutId id="2147483736" r:id="rId8"/>
    <p:sldLayoutId id="2147483737" r:id="rId9"/>
    <p:sldLayoutId id="2147483738" r:id="rId10"/>
    <p:sldLayoutId id="2147483739" r:id="rId11"/>
    <p:sldLayoutId id="2147483745" r:id="rId12"/>
    <p:sldLayoutId id="2147483740" r:id="rId13"/>
    <p:sldLayoutId id="2147483741" r:id="rId14"/>
    <p:sldLayoutId id="2147483742" r:id="rId15"/>
    <p:sldLayoutId id="2147483743" r:id="rId16"/>
    <p:sldLayoutId id="2147483744" r:id="rId17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i="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microsoft.com/office/2007/relationships/hdphoto" Target="../media/hdphoto3.wdp"/><Relationship Id="rId7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microsoft.com/office/2007/relationships/hdphoto" Target="../media/hdphoto4.wdp"/><Relationship Id="rId7" Type="http://schemas.openxmlformats.org/officeDocument/2006/relationships/image" Target="../media/image2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microsoft.com/office/2007/relationships/hdphoto" Target="../media/hdphoto5.wdp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emf"/><Relationship Id="rId3" Type="http://schemas.microsoft.com/office/2007/relationships/hdphoto" Target="../media/hdphoto6.wdp"/><Relationship Id="rId7" Type="http://schemas.openxmlformats.org/officeDocument/2006/relationships/image" Target="../media/image24.em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19.png"/><Relationship Id="rId4" Type="http://schemas.openxmlformats.org/officeDocument/2006/relationships/image" Target="../media/image20.png"/><Relationship Id="rId9" Type="http://schemas.openxmlformats.org/officeDocument/2006/relationships/image" Target="../media/image26.webp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3" Type="http://schemas.microsoft.com/office/2007/relationships/hdphoto" Target="../media/hdphoto8.wdp"/><Relationship Id="rId7" Type="http://schemas.openxmlformats.org/officeDocument/2006/relationships/image" Target="../media/image3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Relationship Id="rId4" Type="http://schemas.microsoft.com/office/2007/relationships/hdphoto" Target="../media/hdphoto9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 descr="A person standing in front of a sunset over a body of water&#10;&#10;Description automatically generated">
            <a:extLst>
              <a:ext uri="{FF2B5EF4-FFF2-40B4-BE49-F238E27FC236}">
                <a16:creationId xmlns:a16="http://schemas.microsoft.com/office/drawing/2014/main" id="{07047E70-434F-4A99-9AB1-2ECAA65462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3305" y="0"/>
            <a:ext cx="12285305" cy="817740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430924C-779C-4325-B0E1-745CC51FC655}"/>
              </a:ext>
            </a:extLst>
          </p:cNvPr>
          <p:cNvSpPr txBox="1"/>
          <p:nvPr/>
        </p:nvSpPr>
        <p:spPr>
          <a:xfrm>
            <a:off x="245706" y="1935512"/>
            <a:ext cx="13380098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0" b="1" dirty="0">
                <a:latin typeface="Futura Md BT" panose="020B0602020204020303" pitchFamily="34" charset="0"/>
              </a:rPr>
              <a:t>Scouting with AI</a:t>
            </a:r>
            <a:endParaRPr lang="en-CA" sz="12000" b="1" dirty="0">
              <a:latin typeface="Futura Md BT" panose="020B0602020204020303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0A96549-B366-4A5C-BC50-8AFD1AE85C94}"/>
              </a:ext>
            </a:extLst>
          </p:cNvPr>
          <p:cNvSpPr txBox="1"/>
          <p:nvPr/>
        </p:nvSpPr>
        <p:spPr>
          <a:xfrm>
            <a:off x="4089919" y="4929312"/>
            <a:ext cx="401216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n w="3175" cmpd="dbl">
                  <a:noFill/>
                </a:ln>
                <a:latin typeface="Futura Md BT" panose="020B0602020204020303" pitchFamily="34" charset="0"/>
              </a:rPr>
              <a:t>UNIVERSITY of TORONTO</a:t>
            </a:r>
            <a:endParaRPr lang="en-CA" b="1" dirty="0">
              <a:ln w="3175" cmpd="dbl">
                <a:noFill/>
              </a:ln>
              <a:latin typeface="Futura Md BT" panose="020B0602020204020303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6DC99AD-0750-4F43-89F7-2A8B19CBDAAE}"/>
              </a:ext>
            </a:extLst>
          </p:cNvPr>
          <p:cNvSpPr txBox="1"/>
          <p:nvPr/>
        </p:nvSpPr>
        <p:spPr>
          <a:xfrm>
            <a:off x="5621692" y="5999213"/>
            <a:ext cx="1065252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n w="3175" cmpd="thickThin">
                  <a:noFill/>
                </a:ln>
                <a:latin typeface="Futura Md BT" panose="020B0602020204020303" pitchFamily="34" charset="0"/>
              </a:rPr>
              <a:t>2019</a:t>
            </a:r>
            <a:endParaRPr lang="en-CA" sz="2400" dirty="0">
              <a:ln w="3175" cmpd="thickThin">
                <a:noFill/>
              </a:ln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3E7FCF0-1115-4F51-953D-6A9D43123A14}"/>
              </a:ext>
            </a:extLst>
          </p:cNvPr>
          <p:cNvSpPr txBox="1"/>
          <p:nvPr/>
        </p:nvSpPr>
        <p:spPr>
          <a:xfrm>
            <a:off x="9445682" y="3871517"/>
            <a:ext cx="2133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Futura Md BT" panose="020B0602020204020303" pitchFamily="34" charset="0"/>
              </a:rPr>
              <a:t>Tom Callegari</a:t>
            </a:r>
            <a:endParaRPr lang="en-CA" sz="2400" dirty="0">
              <a:latin typeface="Futura Md BT" panose="020B0602020204020303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0006E33-E4B0-4404-96AD-B84123BA42B5}"/>
              </a:ext>
            </a:extLst>
          </p:cNvPr>
          <p:cNvSpPr txBox="1"/>
          <p:nvPr/>
        </p:nvSpPr>
        <p:spPr>
          <a:xfrm>
            <a:off x="4827038" y="5580136"/>
            <a:ext cx="2934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 w="3175" cmpd="thickThin">
                  <a:noFill/>
                </a:ln>
                <a:latin typeface="Futura Md BT" panose="020B0602020204020303" pitchFamily="34" charset="0"/>
              </a:rPr>
              <a:t>Data Analytics Bootcamp</a:t>
            </a:r>
            <a:endParaRPr lang="en-CA" dirty="0">
              <a:ln w="3175" cmpd="thickThin">
                <a:noFill/>
              </a:ln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9D572F7-1DC3-422C-947C-23BFAB7B7A28}"/>
              </a:ext>
            </a:extLst>
          </p:cNvPr>
          <p:cNvSpPr txBox="1"/>
          <p:nvPr/>
        </p:nvSpPr>
        <p:spPr>
          <a:xfrm>
            <a:off x="4142404" y="5285233"/>
            <a:ext cx="4023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n w="3175" cmpd="thickThin">
                  <a:noFill/>
                </a:ln>
                <a:latin typeface="Futura Md BT" panose="020B0602020204020303" pitchFamily="34" charset="0"/>
              </a:rPr>
              <a:t>SCHOOL of CONTINUING STUDIES</a:t>
            </a:r>
            <a:endParaRPr lang="en-CA" b="1" dirty="0">
              <a:ln w="3175" cmpd="thickThin">
                <a:noFill/>
              </a:ln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E79C9CC-220F-4AAB-B26A-657DDDAB2C12}"/>
              </a:ext>
            </a:extLst>
          </p:cNvPr>
          <p:cNvCxnSpPr>
            <a:cxnSpLocks/>
          </p:cNvCxnSpPr>
          <p:nvPr/>
        </p:nvCxnSpPr>
        <p:spPr>
          <a:xfrm flipV="1">
            <a:off x="447870" y="3832929"/>
            <a:ext cx="11007009" cy="18944"/>
          </a:xfrm>
          <a:prstGeom prst="line">
            <a:avLst/>
          </a:prstGeom>
          <a:ln w="38100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41581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erson with a sunset in the background&#10;&#10;Description automatically generated">
            <a:extLst>
              <a:ext uri="{FF2B5EF4-FFF2-40B4-BE49-F238E27FC236}">
                <a16:creationId xmlns:a16="http://schemas.microsoft.com/office/drawing/2014/main" id="{6020E164-EDC5-4B7A-B875-A46F2D0219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733649" cy="6858001"/>
          </a:xfrm>
          <a:prstGeom prst="rect">
            <a:avLst/>
          </a:prstGeom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5B23EEB-B635-4E4C-B5B9-F68A5B750612}"/>
              </a:ext>
            </a:extLst>
          </p:cNvPr>
          <p:cNvSpPr txBox="1"/>
          <p:nvPr/>
        </p:nvSpPr>
        <p:spPr>
          <a:xfrm>
            <a:off x="0" y="450133"/>
            <a:ext cx="2670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n w="12700">
                  <a:solidFill>
                    <a:schemeClr val="bg1"/>
                  </a:solidFill>
                </a:ln>
                <a:latin typeface="Futura Md BT" panose="020B0602020204020303" pitchFamily="34" charset="0"/>
              </a:rPr>
              <a:t>INTRODUCTION</a:t>
            </a:r>
            <a:endParaRPr lang="en-CA" sz="1600" b="1" dirty="0">
              <a:ln w="12700">
                <a:solidFill>
                  <a:schemeClr val="bg1"/>
                </a:solidFill>
              </a:ln>
              <a:latin typeface="Futura Md BT" panose="020B0602020204020303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BF79ACA-F288-4161-A830-8B0AD3F880AC}"/>
              </a:ext>
            </a:extLst>
          </p:cNvPr>
          <p:cNvSpPr txBox="1"/>
          <p:nvPr/>
        </p:nvSpPr>
        <p:spPr>
          <a:xfrm>
            <a:off x="2507893" y="391895"/>
            <a:ext cx="80744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000" i="1" dirty="0">
                <a:latin typeface="Futura Md BT" panose="020B0602020204020303" pitchFamily="34" charset="0"/>
                <a:cs typeface="Arabic Typesetting" panose="020B0604020202020204" pitchFamily="66" charset="-78"/>
              </a:rPr>
              <a:t>“It’s not a </a:t>
            </a:r>
            <a:r>
              <a:rPr lang="en-CA" sz="28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Futura Md BT" panose="020B0602020204020303" pitchFamily="34" charset="0"/>
                <a:cs typeface="Arabic Typesetting" panose="020B0604020202020204" pitchFamily="66" charset="-78"/>
              </a:rPr>
              <a:t>science</a:t>
            </a:r>
            <a:r>
              <a:rPr lang="en-CA" sz="2000" i="1" dirty="0">
                <a:latin typeface="Futura Md BT" panose="020B0602020204020303" pitchFamily="34" charset="0"/>
                <a:cs typeface="Arabic Typesetting" panose="020B0604020202020204" pitchFamily="66" charset="-78"/>
              </a:rPr>
              <a:t>, it’s definitely an </a:t>
            </a:r>
            <a:r>
              <a:rPr lang="en-CA" sz="28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Futura Md BT" panose="020B0602020204020303" pitchFamily="34" charset="0"/>
                <a:cs typeface="Arabic Typesetting" panose="020B0604020202020204" pitchFamily="66" charset="-78"/>
              </a:rPr>
              <a:t>art</a:t>
            </a:r>
            <a:r>
              <a:rPr lang="en-CA" sz="2000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Futura Md BT" panose="020B0602020204020303" pitchFamily="34" charset="0"/>
                <a:cs typeface="Arabic Typesetting" panose="020B0604020202020204" pitchFamily="66" charset="-78"/>
              </a:rPr>
              <a:t>.</a:t>
            </a:r>
            <a:r>
              <a:rPr lang="en-CA" sz="2000" i="1" dirty="0">
                <a:latin typeface="Futura Md BT" panose="020B0602020204020303" pitchFamily="34" charset="0"/>
                <a:cs typeface="Arabic Typesetting" panose="020B0604020202020204" pitchFamily="66" charset="-78"/>
              </a:rPr>
              <a:t>”</a:t>
            </a:r>
            <a:endParaRPr lang="en-CA" sz="2000" dirty="0">
              <a:latin typeface="Futura Md BT" panose="020B0602020204020303" pitchFamily="34" charset="0"/>
              <a:cs typeface="Arabic Typesetting" panose="020B0604020202020204" pitchFamily="66" charset="-78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F6C191-B502-44BB-B2DE-1C73CEEDCA7F}"/>
              </a:ext>
            </a:extLst>
          </p:cNvPr>
          <p:cNvSpPr txBox="1"/>
          <p:nvPr/>
        </p:nvSpPr>
        <p:spPr>
          <a:xfrm>
            <a:off x="2445300" y="1004681"/>
            <a:ext cx="81996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600" dirty="0">
                <a:latin typeface="Futura Md BT" panose="020B0602020204020303" pitchFamily="34" charset="0"/>
              </a:rPr>
              <a:t>Kevin Cheveldayoff, Winnipeg Jets GM</a:t>
            </a:r>
            <a:endParaRPr lang="en-CA" sz="1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7F3AFEA-152D-4F20-90F2-B1A39F0336AE}"/>
              </a:ext>
            </a:extLst>
          </p:cNvPr>
          <p:cNvSpPr txBox="1"/>
          <p:nvPr/>
        </p:nvSpPr>
        <p:spPr>
          <a:xfrm>
            <a:off x="2889187" y="1428933"/>
            <a:ext cx="801732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i="1" dirty="0">
                <a:latin typeface="Futura Md BT" panose="020B0602020204020303" pitchFamily="34" charset="0"/>
                <a:cs typeface="Arabic Typesetting" panose="020B0604020202020204" pitchFamily="66" charset="-78"/>
              </a:rPr>
              <a:t>“</a:t>
            </a:r>
            <a:r>
              <a:rPr lang="en-CA" sz="2000" i="1" dirty="0">
                <a:latin typeface="Futura Md BT" panose="020B0602020204020303" pitchFamily="34" charset="0"/>
              </a:rPr>
              <a:t>The hardest part is the </a:t>
            </a:r>
            <a:r>
              <a:rPr lang="en-CA" sz="28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Futura Md BT" panose="020B0602020204020303" pitchFamily="34" charset="0"/>
              </a:rPr>
              <a:t>judging</a:t>
            </a:r>
            <a:r>
              <a:rPr lang="en-CA" sz="2000" i="1" dirty="0">
                <a:latin typeface="Futura Md BT" panose="020B0602020204020303" pitchFamily="34" charset="0"/>
              </a:rPr>
              <a:t> truly doesn’t come for </a:t>
            </a:r>
            <a:r>
              <a:rPr lang="en-CA" sz="28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Futura Md BT" panose="020B0602020204020303" pitchFamily="34" charset="0"/>
              </a:rPr>
              <a:t>years</a:t>
            </a:r>
            <a:r>
              <a:rPr lang="en-CA" sz="2000" i="1" dirty="0">
                <a:latin typeface="Futura Md BT" panose="020B0602020204020303" pitchFamily="34" charset="0"/>
              </a:rPr>
              <a:t> to come. The big thing about the draft is it’s all </a:t>
            </a:r>
            <a:r>
              <a:rPr lang="en-CA" sz="28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Futura Md BT" panose="020B0602020204020303" pitchFamily="34" charset="0"/>
              </a:rPr>
              <a:t>based</a:t>
            </a:r>
            <a:r>
              <a:rPr lang="en-CA" sz="2800" b="1" i="1" dirty="0">
                <a:latin typeface="Futura Md BT" panose="020B0602020204020303" pitchFamily="34" charset="0"/>
              </a:rPr>
              <a:t> </a:t>
            </a:r>
            <a:r>
              <a:rPr lang="en-CA" sz="2000" i="1" dirty="0">
                <a:latin typeface="Futura Md BT" panose="020B0602020204020303" pitchFamily="34" charset="0"/>
              </a:rPr>
              <a:t>on </a:t>
            </a:r>
            <a:r>
              <a:rPr lang="en-CA" sz="24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Futura Md BT" panose="020B0602020204020303" pitchFamily="34" charset="0"/>
              </a:rPr>
              <a:t>projections</a:t>
            </a:r>
            <a:r>
              <a:rPr lang="en-CA" sz="2000" i="1" dirty="0">
                <a:latin typeface="Futura Md BT" panose="020B0602020204020303" pitchFamily="34" charset="0"/>
              </a:rPr>
              <a:t>. It’s the </a:t>
            </a:r>
            <a:r>
              <a:rPr lang="en-CA" sz="28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Futura Md BT" panose="020B0602020204020303" pitchFamily="34" charset="0"/>
              </a:rPr>
              <a:t>ability</a:t>
            </a:r>
            <a:r>
              <a:rPr lang="en-CA" sz="2000" i="1" dirty="0">
                <a:latin typeface="Futura Md BT" panose="020B0602020204020303" pitchFamily="34" charset="0"/>
              </a:rPr>
              <a:t> to </a:t>
            </a:r>
            <a:r>
              <a:rPr lang="en-CA" sz="28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Futura Md BT" panose="020B0602020204020303" pitchFamily="34" charset="0"/>
              </a:rPr>
              <a:t>project</a:t>
            </a:r>
            <a:r>
              <a:rPr lang="en-CA" sz="2800" b="1" i="1" dirty="0">
                <a:latin typeface="Futura Md BT" panose="020B0602020204020303" pitchFamily="34" charset="0"/>
              </a:rPr>
              <a:t> </a:t>
            </a:r>
            <a:r>
              <a:rPr lang="en-CA" sz="2000" i="1" dirty="0">
                <a:latin typeface="Futura Md BT" panose="020B0602020204020303" pitchFamily="34" charset="0"/>
              </a:rPr>
              <a:t>and show some </a:t>
            </a:r>
            <a:r>
              <a:rPr lang="en-CA" sz="28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Futura Md BT" panose="020B0602020204020303" pitchFamily="34" charset="0"/>
              </a:rPr>
              <a:t>blind faith</a:t>
            </a:r>
            <a:r>
              <a:rPr lang="en-CA" sz="2000" i="1" dirty="0">
                <a:latin typeface="Futura Md BT" panose="020B0602020204020303" pitchFamily="34" charset="0"/>
              </a:rPr>
              <a:t> on players that show </a:t>
            </a:r>
            <a:r>
              <a:rPr lang="en-CA" sz="2000" b="1" i="1" dirty="0">
                <a:latin typeface="Futura Md BT" panose="020B0602020204020303" pitchFamily="34" charset="0"/>
              </a:rPr>
              <a:t>some</a:t>
            </a:r>
            <a:r>
              <a:rPr lang="en-CA" sz="2800" b="1" i="1" dirty="0">
                <a:solidFill>
                  <a:srgbClr val="0070C0"/>
                </a:solidFill>
                <a:latin typeface="Futura Md BT" panose="020B0602020204020303" pitchFamily="34" charset="0"/>
              </a:rPr>
              <a:t> </a:t>
            </a:r>
            <a:r>
              <a:rPr lang="en-CA" sz="28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Futura Md BT" panose="020B0602020204020303" pitchFamily="34" charset="0"/>
              </a:rPr>
              <a:t>attributes</a:t>
            </a:r>
            <a:r>
              <a:rPr lang="en-CA" sz="2800" b="1" i="1" dirty="0">
                <a:latin typeface="Futura Md BT" panose="020B0602020204020303" pitchFamily="34" charset="0"/>
              </a:rPr>
              <a:t> </a:t>
            </a:r>
            <a:r>
              <a:rPr lang="en-CA" sz="2000" i="1" dirty="0">
                <a:latin typeface="Futura Md BT" panose="020B0602020204020303" pitchFamily="34" charset="0"/>
              </a:rPr>
              <a:t>that you think can be developed. </a:t>
            </a:r>
            <a:r>
              <a:rPr lang="en-CA" i="1" dirty="0">
                <a:latin typeface="Futura Md BT" panose="020B0602020204020303" pitchFamily="34" charset="0"/>
              </a:rPr>
              <a:t>”</a:t>
            </a:r>
            <a:endParaRPr lang="en-CA" sz="2000" i="1" dirty="0">
              <a:latin typeface="Futura Md BT" panose="020B0602020204020303" pitchFamily="34" charset="0"/>
              <a:cs typeface="Arabic Typesetting" panose="020B0604020202020204" pitchFamily="66" charset="-78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57077B-B5E8-45CF-92DE-BBDA901465D0}"/>
              </a:ext>
            </a:extLst>
          </p:cNvPr>
          <p:cNvSpPr txBox="1"/>
          <p:nvPr/>
        </p:nvSpPr>
        <p:spPr>
          <a:xfrm>
            <a:off x="5032990" y="3850263"/>
            <a:ext cx="44961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Futura Md BT" panose="020B0602020204020303" pitchFamily="34" charset="0"/>
              </a:rPr>
              <a:t>What is the NHL Draft?</a:t>
            </a:r>
            <a:endParaRPr lang="en-CA" sz="2400" dirty="0">
              <a:latin typeface="Futura Md BT" panose="020B06020202040203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BD0A16A-0D7A-4607-8422-EDEFA5181270}"/>
              </a:ext>
            </a:extLst>
          </p:cNvPr>
          <p:cNvSpPr txBox="1"/>
          <p:nvPr/>
        </p:nvSpPr>
        <p:spPr>
          <a:xfrm>
            <a:off x="5044849" y="4408832"/>
            <a:ext cx="44961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Futura Md BT" panose="020B0602020204020303" pitchFamily="34" charset="0"/>
              </a:rPr>
              <a:t>What players are eligible?</a:t>
            </a:r>
            <a:endParaRPr lang="en-CA" sz="2400" dirty="0">
              <a:latin typeface="Futura Md BT" panose="020B0602020204020303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932387E-5B44-4C42-9EAB-032066280D44}"/>
              </a:ext>
            </a:extLst>
          </p:cNvPr>
          <p:cNvSpPr txBox="1"/>
          <p:nvPr/>
        </p:nvSpPr>
        <p:spPr>
          <a:xfrm>
            <a:off x="5044849" y="4967402"/>
            <a:ext cx="44961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Futura Md BT" panose="020B0602020204020303" pitchFamily="34" charset="0"/>
              </a:rPr>
              <a:t>Why is it important?</a:t>
            </a:r>
            <a:endParaRPr lang="en-CA" sz="2400" dirty="0">
              <a:latin typeface="Futura Md BT" panose="020B0602020204020303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D20487C-03CE-4DDA-84AD-5333A52BAA99}"/>
              </a:ext>
            </a:extLst>
          </p:cNvPr>
          <p:cNvSpPr txBox="1"/>
          <p:nvPr/>
        </p:nvSpPr>
        <p:spPr>
          <a:xfrm>
            <a:off x="5044849" y="5525972"/>
            <a:ext cx="44961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Futura Md BT" panose="020B0602020204020303" pitchFamily="34" charset="0"/>
              </a:rPr>
              <a:t>Why scout with data and AI?</a:t>
            </a:r>
            <a:endParaRPr lang="en-CA" sz="2400" dirty="0">
              <a:latin typeface="Futura Md BT" panose="020B06020202040203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09099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lane with a sunset in the background&#10;&#10;Description automatically generated">
            <a:extLst>
              <a:ext uri="{FF2B5EF4-FFF2-40B4-BE49-F238E27FC236}">
                <a16:creationId xmlns:a16="http://schemas.microsoft.com/office/drawing/2014/main" id="{31C76404-2707-4576-A3C3-B2377F3EED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762383" cy="6858000"/>
          </a:xfrm>
          <a:prstGeom prst="rect">
            <a:avLst/>
          </a:prstGeom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5B23EEB-B635-4E4C-B5B9-F68A5B750612}"/>
              </a:ext>
            </a:extLst>
          </p:cNvPr>
          <p:cNvSpPr txBox="1"/>
          <p:nvPr/>
        </p:nvSpPr>
        <p:spPr>
          <a:xfrm>
            <a:off x="-281793" y="396002"/>
            <a:ext cx="22480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n w="12700">
                  <a:solidFill>
                    <a:schemeClr val="bg1"/>
                  </a:solidFill>
                </a:ln>
                <a:latin typeface="Futura Md BT" panose="020B0602020204020303" pitchFamily="34" charset="0"/>
              </a:rPr>
              <a:t>PROBLEM BREAKDOWN</a:t>
            </a:r>
            <a:endParaRPr lang="en-CA" sz="2000" b="1" dirty="0">
              <a:ln w="12700">
                <a:solidFill>
                  <a:schemeClr val="bg1"/>
                </a:solidFill>
              </a:ln>
              <a:latin typeface="Futura Md BT" panose="020B06020202040203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3D7301-E433-44C6-93E9-816CBF89D125}"/>
              </a:ext>
            </a:extLst>
          </p:cNvPr>
          <p:cNvSpPr txBox="1"/>
          <p:nvPr/>
        </p:nvSpPr>
        <p:spPr>
          <a:xfrm>
            <a:off x="1994967" y="327300"/>
            <a:ext cx="49936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Futura Md BT" panose="020B0602020204020303" pitchFamily="34" charset="0"/>
              </a:rPr>
              <a:t>How do the CHL and NHL relate?</a:t>
            </a:r>
            <a:endParaRPr lang="en-CA" sz="2400" dirty="0">
              <a:latin typeface="Futura Md BT" panose="020B0602020204020303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8A52D07-040F-450C-A236-D5620B570A65}"/>
              </a:ext>
            </a:extLst>
          </p:cNvPr>
          <p:cNvSpPr txBox="1"/>
          <p:nvPr/>
        </p:nvSpPr>
        <p:spPr>
          <a:xfrm>
            <a:off x="1959762" y="2320493"/>
            <a:ext cx="37778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Futura Md BT" panose="020B0602020204020303" pitchFamily="34" charset="0"/>
              </a:rPr>
              <a:t>What data is available?</a:t>
            </a:r>
            <a:endParaRPr lang="en-CA" sz="2400" dirty="0">
              <a:latin typeface="Futura Md BT" panose="020B0602020204020303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30B5D69-2F0E-459B-A7C7-060AF2977AAD}"/>
              </a:ext>
            </a:extLst>
          </p:cNvPr>
          <p:cNvSpPr txBox="1"/>
          <p:nvPr/>
        </p:nvSpPr>
        <p:spPr>
          <a:xfrm>
            <a:off x="2341994" y="3205764"/>
            <a:ext cx="40344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Futura Md BT" panose="020B0602020204020303" pitchFamily="34" charset="0"/>
              </a:rPr>
              <a:t>To approximate a function for projecting player potential to some point in future time, enough of the “right” data must be collected.</a:t>
            </a:r>
            <a:endParaRPr lang="en-CA" dirty="0">
              <a:latin typeface="Futura Md BT" panose="020B0602020204020303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0988721-7A5B-4B12-A6EA-FF077546D2AE}"/>
              </a:ext>
            </a:extLst>
          </p:cNvPr>
          <p:cNvSpPr txBox="1"/>
          <p:nvPr/>
        </p:nvSpPr>
        <p:spPr>
          <a:xfrm>
            <a:off x="1970155" y="4706649"/>
            <a:ext cx="37778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Futura Md BT" panose="020B0602020204020303" pitchFamily="34" charset="0"/>
              </a:rPr>
              <a:t>What data can be used?</a:t>
            </a:r>
            <a:endParaRPr lang="en-CA" sz="2400" dirty="0">
              <a:latin typeface="Futura Md BT" panose="020B0602020204020303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B328D70-06C5-4028-A7FB-CA82B6C6A590}"/>
              </a:ext>
            </a:extLst>
          </p:cNvPr>
          <p:cNvSpPr txBox="1"/>
          <p:nvPr/>
        </p:nvSpPr>
        <p:spPr>
          <a:xfrm>
            <a:off x="1966246" y="5468870"/>
            <a:ext cx="40344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Futura Md BT" panose="020B0602020204020303" pitchFamily="34" charset="0"/>
              </a:rPr>
              <a:t>How should the data be organized?</a:t>
            </a:r>
            <a:endParaRPr lang="en-CA" sz="2400" dirty="0">
              <a:latin typeface="Futura Md BT" panose="020B0602020204020303" pitchFamily="34" charset="0"/>
            </a:endParaRPr>
          </a:p>
        </p:txBody>
      </p:sp>
      <p:pic>
        <p:nvPicPr>
          <p:cNvPr id="18" name="Picture 17" descr="A picture containing building&#10;&#10;Description automatically generated">
            <a:extLst>
              <a:ext uri="{FF2B5EF4-FFF2-40B4-BE49-F238E27FC236}">
                <a16:creationId xmlns:a16="http://schemas.microsoft.com/office/drawing/2014/main" id="{0B6FDF01-32AD-4815-BFC4-60A3EBA00F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3727" y="2545102"/>
            <a:ext cx="1386798" cy="1386798"/>
          </a:xfrm>
          <a:prstGeom prst="rect">
            <a:avLst/>
          </a:prstGeom>
        </p:spPr>
      </p:pic>
      <p:pic>
        <p:nvPicPr>
          <p:cNvPr id="26" name="Picture 25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F893711D-7BCD-47BD-AB8D-F070A34D01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0094" y="590583"/>
            <a:ext cx="4019843" cy="2337353"/>
          </a:xfrm>
          <a:prstGeom prst="rect">
            <a:avLst/>
          </a:prstGeom>
          <a:ln w="12700" cmpd="thickThin">
            <a:solidFill>
              <a:schemeClr val="tx1"/>
            </a:solidFill>
          </a:ln>
        </p:spPr>
      </p:pic>
      <p:pic>
        <p:nvPicPr>
          <p:cNvPr id="30" name="Picture 29" descr="A close up of a sign&#10;&#10;Description automatically generated">
            <a:extLst>
              <a:ext uri="{FF2B5EF4-FFF2-40B4-BE49-F238E27FC236}">
                <a16:creationId xmlns:a16="http://schemas.microsoft.com/office/drawing/2014/main" id="{26DF4C42-234C-4016-891C-76D40F280CB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3998" y="5168314"/>
            <a:ext cx="1296003" cy="982802"/>
          </a:xfrm>
          <a:prstGeom prst="rect">
            <a:avLst/>
          </a:prstGeom>
        </p:spPr>
      </p:pic>
      <p:pic>
        <p:nvPicPr>
          <p:cNvPr id="32" name="Picture 31" descr="A picture containing drawing, plate&#10;&#10;Description automatically generated">
            <a:extLst>
              <a:ext uri="{FF2B5EF4-FFF2-40B4-BE49-F238E27FC236}">
                <a16:creationId xmlns:a16="http://schemas.microsoft.com/office/drawing/2014/main" id="{DB755082-B9B7-4C6A-9FC8-AE8F0AA8239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5258" y="3849681"/>
            <a:ext cx="1077380" cy="996577"/>
          </a:xfrm>
          <a:prstGeom prst="rect">
            <a:avLst/>
          </a:prstGeom>
        </p:spPr>
      </p:pic>
      <p:pic>
        <p:nvPicPr>
          <p:cNvPr id="34" name="Picture 33" descr="A close up of a logo&#10;&#10;Description automatically generated">
            <a:extLst>
              <a:ext uri="{FF2B5EF4-FFF2-40B4-BE49-F238E27FC236}">
                <a16:creationId xmlns:a16="http://schemas.microsoft.com/office/drawing/2014/main" id="{E9D4C396-F195-41E1-AFAF-436C51C8645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7730" y="720229"/>
            <a:ext cx="752413" cy="752413"/>
          </a:xfrm>
          <a:prstGeom prst="rect">
            <a:avLst/>
          </a:prstGeom>
        </p:spPr>
      </p:pic>
      <p:pic>
        <p:nvPicPr>
          <p:cNvPr id="36" name="Picture 35" descr="A screenshot of a cell phone&#10;&#10;Description automatically generated">
            <a:extLst>
              <a:ext uri="{FF2B5EF4-FFF2-40B4-BE49-F238E27FC236}">
                <a16:creationId xmlns:a16="http://schemas.microsoft.com/office/drawing/2014/main" id="{B0D71A61-D774-4302-A83F-6D4F4631AEE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6993" y="3429000"/>
            <a:ext cx="4030885" cy="3214315"/>
          </a:xfrm>
          <a:prstGeom prst="rect">
            <a:avLst/>
          </a:prstGeom>
          <a:ln w="12700" cmpd="thickThin">
            <a:solidFill>
              <a:schemeClr val="tx1"/>
            </a:solidFill>
          </a:ln>
        </p:spPr>
      </p:pic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372E194E-C893-44EE-B49B-E02DE00DBA56}"/>
              </a:ext>
            </a:extLst>
          </p:cNvPr>
          <p:cNvCxnSpPr/>
          <p:nvPr/>
        </p:nvCxnSpPr>
        <p:spPr>
          <a:xfrm rot="16200000" flipH="1">
            <a:off x="1814060" y="3146102"/>
            <a:ext cx="773497" cy="184799"/>
          </a:xfrm>
          <a:prstGeom prst="bentConnector3">
            <a:avLst>
              <a:gd name="adj1" fmla="val 101871"/>
            </a:avLst>
          </a:prstGeom>
          <a:ln w="38100" cmpd="thickThin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11022176-81BB-4A12-84A7-07967C3D6FB1}"/>
              </a:ext>
            </a:extLst>
          </p:cNvPr>
          <p:cNvSpPr txBox="1"/>
          <p:nvPr/>
        </p:nvSpPr>
        <p:spPr>
          <a:xfrm>
            <a:off x="2443395" y="1239094"/>
            <a:ext cx="419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16</a:t>
            </a:r>
            <a:endParaRPr lang="en-CA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2405481-E6D7-4711-B9E9-4CFF041DBA6B}"/>
              </a:ext>
            </a:extLst>
          </p:cNvPr>
          <p:cNvSpPr txBox="1"/>
          <p:nvPr/>
        </p:nvSpPr>
        <p:spPr>
          <a:xfrm>
            <a:off x="2835826" y="1239094"/>
            <a:ext cx="419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17</a:t>
            </a:r>
            <a:endParaRPr lang="en-CA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FEED8C3-A946-4F5B-9198-4B6ECADA6AD8}"/>
              </a:ext>
            </a:extLst>
          </p:cNvPr>
          <p:cNvSpPr txBox="1"/>
          <p:nvPr/>
        </p:nvSpPr>
        <p:spPr>
          <a:xfrm>
            <a:off x="3182423" y="1239719"/>
            <a:ext cx="419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18</a:t>
            </a:r>
            <a:endParaRPr lang="en-CA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F2716DF-BA32-4275-99B3-16AAACBF174F}"/>
              </a:ext>
            </a:extLst>
          </p:cNvPr>
          <p:cNvSpPr txBox="1"/>
          <p:nvPr/>
        </p:nvSpPr>
        <p:spPr>
          <a:xfrm>
            <a:off x="3574854" y="1249031"/>
            <a:ext cx="419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19</a:t>
            </a:r>
            <a:endParaRPr lang="en-CA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FC385FA-77E3-4E08-BF52-0CE2F3DFCF26}"/>
              </a:ext>
            </a:extLst>
          </p:cNvPr>
          <p:cNvSpPr txBox="1"/>
          <p:nvPr/>
        </p:nvSpPr>
        <p:spPr>
          <a:xfrm>
            <a:off x="3940153" y="1239094"/>
            <a:ext cx="419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</a:t>
            </a:r>
            <a:endParaRPr lang="en-CA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B44A06F-5C11-431C-9B89-8C99B1477C0F}"/>
              </a:ext>
            </a:extLst>
          </p:cNvPr>
          <p:cNvSpPr txBox="1"/>
          <p:nvPr/>
        </p:nvSpPr>
        <p:spPr>
          <a:xfrm>
            <a:off x="4314843" y="1239094"/>
            <a:ext cx="419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21</a:t>
            </a:r>
            <a:endParaRPr lang="en-CA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0F4DA1C-B1CD-4DFD-831A-3F2E76DE05DF}"/>
              </a:ext>
            </a:extLst>
          </p:cNvPr>
          <p:cNvSpPr txBox="1"/>
          <p:nvPr/>
        </p:nvSpPr>
        <p:spPr>
          <a:xfrm>
            <a:off x="4663158" y="1239094"/>
            <a:ext cx="419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22</a:t>
            </a:r>
            <a:endParaRPr lang="en-CA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460275A-D30F-4F95-BF23-8B6605A78F8B}"/>
              </a:ext>
            </a:extLst>
          </p:cNvPr>
          <p:cNvSpPr txBox="1"/>
          <p:nvPr/>
        </p:nvSpPr>
        <p:spPr>
          <a:xfrm>
            <a:off x="5037848" y="1239094"/>
            <a:ext cx="419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23</a:t>
            </a:r>
            <a:endParaRPr lang="en-CA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53461C0-6B98-45C8-AD29-A459495DF77C}"/>
              </a:ext>
            </a:extLst>
          </p:cNvPr>
          <p:cNvSpPr txBox="1"/>
          <p:nvPr/>
        </p:nvSpPr>
        <p:spPr>
          <a:xfrm>
            <a:off x="5403803" y="1233757"/>
            <a:ext cx="419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24</a:t>
            </a:r>
            <a:endParaRPr lang="en-CA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DD59EAB-3666-43B0-A7D1-E6362E1342B7}"/>
              </a:ext>
            </a:extLst>
          </p:cNvPr>
          <p:cNvSpPr txBox="1"/>
          <p:nvPr/>
        </p:nvSpPr>
        <p:spPr>
          <a:xfrm>
            <a:off x="5749829" y="1233757"/>
            <a:ext cx="419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25</a:t>
            </a:r>
            <a:endParaRPr lang="en-CA" dirty="0"/>
          </a:p>
        </p:txBody>
      </p:sp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C4636BE3-C004-4A57-B007-246C651BE3C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0597" y="1527367"/>
            <a:ext cx="451105" cy="46378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81EE560-F8C7-4FF8-8275-7DE25A2A7C15}"/>
              </a:ext>
            </a:extLst>
          </p:cNvPr>
          <p:cNvSpPr/>
          <p:nvPr/>
        </p:nvSpPr>
        <p:spPr>
          <a:xfrm>
            <a:off x="2194648" y="1233757"/>
            <a:ext cx="2120195" cy="384606"/>
          </a:xfrm>
          <a:prstGeom prst="rect">
            <a:avLst/>
          </a:prstGeom>
          <a:noFill/>
          <a:ln w="254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026E588-98FD-4D64-8BD2-61DFEB2F6AAD}"/>
              </a:ext>
            </a:extLst>
          </p:cNvPr>
          <p:cNvSpPr/>
          <p:nvPr/>
        </p:nvSpPr>
        <p:spPr>
          <a:xfrm>
            <a:off x="6501498" y="856024"/>
            <a:ext cx="939511" cy="509993"/>
          </a:xfrm>
          <a:prstGeom prst="rect">
            <a:avLst/>
          </a:prstGeom>
          <a:noFill/>
          <a:ln w="254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8FC1169-7B78-496F-B183-1B95963F7755}"/>
              </a:ext>
            </a:extLst>
          </p:cNvPr>
          <p:cNvSpPr/>
          <p:nvPr/>
        </p:nvSpPr>
        <p:spPr>
          <a:xfrm>
            <a:off x="3156113" y="1164259"/>
            <a:ext cx="3058695" cy="530309"/>
          </a:xfrm>
          <a:prstGeom prst="rect">
            <a:avLst/>
          </a:prstGeom>
          <a:noFill/>
          <a:ln w="254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8FEFF5B-7EC8-4DC1-A708-9035BD95F27B}"/>
              </a:ext>
            </a:extLst>
          </p:cNvPr>
          <p:cNvSpPr/>
          <p:nvPr/>
        </p:nvSpPr>
        <p:spPr>
          <a:xfrm>
            <a:off x="6572756" y="1468825"/>
            <a:ext cx="818694" cy="556554"/>
          </a:xfrm>
          <a:prstGeom prst="rect">
            <a:avLst/>
          </a:prstGeom>
          <a:noFill/>
          <a:ln w="254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3231F1B-04E7-4C4A-A6B9-9F8F0B2DB427}"/>
              </a:ext>
            </a:extLst>
          </p:cNvPr>
          <p:cNvSpPr txBox="1"/>
          <p:nvPr/>
        </p:nvSpPr>
        <p:spPr>
          <a:xfrm>
            <a:off x="3780449" y="1738493"/>
            <a:ext cx="619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Futura Md BT" panose="020B0602020204020303" pitchFamily="34" charset="0"/>
              </a:rPr>
              <a:t>Age</a:t>
            </a:r>
            <a:endParaRPr lang="en-CA" dirty="0">
              <a:latin typeface="Futura Md BT" panose="020B0602020204020303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65F9A28-B71A-429F-93D7-64D20C7FC773}"/>
              </a:ext>
            </a:extLst>
          </p:cNvPr>
          <p:cNvSpPr txBox="1"/>
          <p:nvPr/>
        </p:nvSpPr>
        <p:spPr>
          <a:xfrm>
            <a:off x="2130489" y="1233757"/>
            <a:ext cx="419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15</a:t>
            </a:r>
            <a:endParaRPr lang="en-CA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8BBB069-3459-4964-A4A8-688EC0D1F1EE}"/>
              </a:ext>
            </a:extLst>
          </p:cNvPr>
          <p:cNvSpPr txBox="1"/>
          <p:nvPr/>
        </p:nvSpPr>
        <p:spPr>
          <a:xfrm>
            <a:off x="9507894" y="142634"/>
            <a:ext cx="774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Futura Md BT" panose="020B0602020204020303" pitchFamily="34" charset="0"/>
              </a:rPr>
              <a:t>Meta</a:t>
            </a:r>
            <a:endParaRPr lang="en-CA" dirty="0">
              <a:latin typeface="Futura Md BT" panose="020B0602020204020303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776AEE3-8B8F-4AB4-811B-016B375D3C3F}"/>
              </a:ext>
            </a:extLst>
          </p:cNvPr>
          <p:cNvSpPr txBox="1"/>
          <p:nvPr/>
        </p:nvSpPr>
        <p:spPr>
          <a:xfrm>
            <a:off x="8989468" y="2993802"/>
            <a:ext cx="1977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Futura Md BT" panose="020B0602020204020303" pitchFamily="34" charset="0"/>
              </a:rPr>
              <a:t>Player Statistics</a:t>
            </a:r>
            <a:endParaRPr lang="en-CA" dirty="0">
              <a:latin typeface="Futura Md BT" panose="020B06020202040203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18490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snow, sport, fence, outdoor&#10;&#10;Description automatically generated">
            <a:extLst>
              <a:ext uri="{FF2B5EF4-FFF2-40B4-BE49-F238E27FC236}">
                <a16:creationId xmlns:a16="http://schemas.microsoft.com/office/drawing/2014/main" id="{CD484B30-D370-4E37-BC59-69ABEAEB3E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8707"/>
            <a:ext cx="1772791" cy="6829294"/>
          </a:xfrm>
          <a:prstGeom prst="rect">
            <a:avLst/>
          </a:prstGeom>
          <a:ln w="12700" cmpd="thickThin"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7D513AF-326E-4C77-96DC-7B5D56940F15}"/>
              </a:ext>
            </a:extLst>
          </p:cNvPr>
          <p:cNvSpPr txBox="1"/>
          <p:nvPr/>
        </p:nvSpPr>
        <p:spPr>
          <a:xfrm>
            <a:off x="-222654" y="321321"/>
            <a:ext cx="22128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n w="12700">
                  <a:solidFill>
                    <a:schemeClr val="bg1"/>
                  </a:solidFill>
                </a:ln>
                <a:latin typeface="Futura Md BT" panose="020B0602020204020303" pitchFamily="34" charset="0"/>
              </a:rPr>
              <a:t>DATA COLLECTION </a:t>
            </a:r>
          </a:p>
          <a:p>
            <a:pPr algn="ctr"/>
            <a:r>
              <a:rPr lang="en-US" b="1" dirty="0">
                <a:ln w="12700">
                  <a:solidFill>
                    <a:schemeClr val="bg1"/>
                  </a:solidFill>
                </a:ln>
                <a:latin typeface="Futura Md BT" panose="020B0602020204020303" pitchFamily="34" charset="0"/>
              </a:rPr>
              <a:t>&amp; </a:t>
            </a:r>
          </a:p>
          <a:p>
            <a:pPr algn="ctr"/>
            <a:r>
              <a:rPr lang="en-US" b="1" dirty="0">
                <a:ln w="12700">
                  <a:solidFill>
                    <a:schemeClr val="bg1"/>
                  </a:solidFill>
                </a:ln>
                <a:latin typeface="Futura Md BT" panose="020B0602020204020303" pitchFamily="34" charset="0"/>
              </a:rPr>
              <a:t>STORAGE</a:t>
            </a:r>
            <a:endParaRPr lang="en-CA" b="1" dirty="0">
              <a:ln w="12700">
                <a:solidFill>
                  <a:schemeClr val="bg1"/>
                </a:solidFill>
              </a:ln>
              <a:latin typeface="Futura Md BT" panose="020B06020202040203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9F25D7-6202-4B76-8210-88261D64F919}"/>
              </a:ext>
            </a:extLst>
          </p:cNvPr>
          <p:cNvSpPr txBox="1"/>
          <p:nvPr/>
        </p:nvSpPr>
        <p:spPr>
          <a:xfrm>
            <a:off x="2495609" y="485776"/>
            <a:ext cx="29335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Futura Md BT" panose="020B0602020204020303" pitchFamily="34" charset="0"/>
              </a:rPr>
              <a:t>Web Scraping</a:t>
            </a:r>
            <a:endParaRPr lang="en-CA" sz="3200" dirty="0">
              <a:latin typeface="Futura Md BT" panose="020B06020202040203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9FADA5-1B1B-441D-9308-48E5F0E0AAEF}"/>
              </a:ext>
            </a:extLst>
          </p:cNvPr>
          <p:cNvSpPr txBox="1"/>
          <p:nvPr/>
        </p:nvSpPr>
        <p:spPr>
          <a:xfrm>
            <a:off x="7948614" y="2988505"/>
            <a:ext cx="42433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Futura Md BT" panose="020B0602020204020303" pitchFamily="34" charset="0"/>
              </a:rPr>
              <a:t>Player Profiles URL’s who played in the CHL from 2005-06 to 2017-2018</a:t>
            </a:r>
            <a:endParaRPr lang="en-CA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5C2995-C8D8-40B6-A856-A383CADE4D5D}"/>
              </a:ext>
            </a:extLst>
          </p:cNvPr>
          <p:cNvSpPr txBox="1"/>
          <p:nvPr/>
        </p:nvSpPr>
        <p:spPr>
          <a:xfrm>
            <a:off x="7948614" y="4505355"/>
            <a:ext cx="42433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Futura Md BT" panose="020B0602020204020303" pitchFamily="34" charset="0"/>
              </a:rPr>
              <a:t>6054 Player Profiles Pages</a:t>
            </a:r>
            <a:endParaRPr lang="en-CA" sz="2400" dirty="0"/>
          </a:p>
        </p:txBody>
      </p:sp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9DA9DAA4-1DF7-4598-AF7F-67844198CE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9931" y="796731"/>
            <a:ext cx="2522764" cy="1084919"/>
          </a:xfrm>
          <a:prstGeom prst="rect">
            <a:avLst/>
          </a:prstGeom>
          <a:solidFill>
            <a:schemeClr val="tx1">
              <a:alpha val="30000"/>
            </a:schemeClr>
          </a:solidFill>
          <a:ln w="12700" cmpd="thickThin">
            <a:solidFill>
              <a:schemeClr val="tx1"/>
            </a:solidFill>
          </a:ln>
        </p:spPr>
      </p:pic>
      <p:pic>
        <p:nvPicPr>
          <p:cNvPr id="14" name="Picture 13" descr="A picture containing clock&#10;&#10;Description automatically generated">
            <a:extLst>
              <a:ext uri="{FF2B5EF4-FFF2-40B4-BE49-F238E27FC236}">
                <a16:creationId xmlns:a16="http://schemas.microsoft.com/office/drawing/2014/main" id="{37BE5D19-6789-49E8-A325-6AD9CFCD8AA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1450" y="806062"/>
            <a:ext cx="1089458" cy="1084919"/>
          </a:xfrm>
          <a:prstGeom prst="rect">
            <a:avLst/>
          </a:prstGeom>
        </p:spPr>
      </p:pic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96836790-C627-4DDD-A0BD-F01647C69DEB}"/>
              </a:ext>
            </a:extLst>
          </p:cNvPr>
          <p:cNvCxnSpPr>
            <a:stCxn id="7" idx="2"/>
          </p:cNvCxnSpPr>
          <p:nvPr/>
        </p:nvCxnSpPr>
        <p:spPr>
          <a:xfrm rot="16200000" flipH="1">
            <a:off x="4836688" y="196263"/>
            <a:ext cx="385025" cy="2133600"/>
          </a:xfrm>
          <a:prstGeom prst="bentConnector2">
            <a:avLst/>
          </a:prstGeom>
          <a:ln w="38100" cmpd="thickThin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F4274B1-CFEA-4828-B210-135903F1706E}"/>
              </a:ext>
            </a:extLst>
          </p:cNvPr>
          <p:cNvCxnSpPr/>
          <p:nvPr/>
        </p:nvCxnSpPr>
        <p:spPr>
          <a:xfrm>
            <a:off x="9591870" y="2155371"/>
            <a:ext cx="0" cy="718457"/>
          </a:xfrm>
          <a:prstGeom prst="straightConnector1">
            <a:avLst/>
          </a:prstGeom>
          <a:ln w="38100" cmpd="thickThin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 descr="A picture containing drawing&#10;&#10;Description automatically generated">
            <a:extLst>
              <a:ext uri="{FF2B5EF4-FFF2-40B4-BE49-F238E27FC236}">
                <a16:creationId xmlns:a16="http://schemas.microsoft.com/office/drawing/2014/main" id="{0DE5F5D7-4635-4AA4-B653-E97CADC1399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0039" y="5495130"/>
            <a:ext cx="3986214" cy="1082656"/>
          </a:xfrm>
          <a:prstGeom prst="rect">
            <a:avLst/>
          </a:prstGeom>
          <a:solidFill>
            <a:schemeClr val="bg1">
              <a:lumMod val="65000"/>
              <a:lumOff val="35000"/>
              <a:alpha val="52000"/>
            </a:schemeClr>
          </a:solidFill>
          <a:ln w="12700">
            <a:solidFill>
              <a:schemeClr val="tx1"/>
            </a:solidFill>
          </a:ln>
        </p:spPr>
      </p:pic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A510D422-2AC0-4923-9D70-C8A52BD51BEA}"/>
              </a:ext>
            </a:extLst>
          </p:cNvPr>
          <p:cNvCxnSpPr>
            <a:cxnSpLocks/>
          </p:cNvCxnSpPr>
          <p:nvPr/>
        </p:nvCxnSpPr>
        <p:spPr>
          <a:xfrm rot="10800000" flipV="1">
            <a:off x="7810506" y="5268877"/>
            <a:ext cx="1790695" cy="767582"/>
          </a:xfrm>
          <a:prstGeom prst="bentConnector3">
            <a:avLst>
              <a:gd name="adj1" fmla="val -22"/>
            </a:avLst>
          </a:prstGeom>
          <a:ln w="38100" cmpd="thickThin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 descr="A close up of a logo&#10;&#10;Description automatically generated">
            <a:extLst>
              <a:ext uri="{FF2B5EF4-FFF2-40B4-BE49-F238E27FC236}">
                <a16:creationId xmlns:a16="http://schemas.microsoft.com/office/drawing/2014/main" id="{F72A9556-5240-47EB-901F-20A5D0C56D0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1878" y="3402924"/>
            <a:ext cx="4030885" cy="766659"/>
          </a:xfrm>
          <a:prstGeom prst="rect">
            <a:avLst/>
          </a:prstGeom>
          <a:ln w="12700" cmpd="thickThin">
            <a:solidFill>
              <a:schemeClr val="tx1"/>
            </a:solidFill>
          </a:ln>
        </p:spPr>
      </p:pic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5180E55-99F5-463C-ACCC-C29084056E9A}"/>
              </a:ext>
            </a:extLst>
          </p:cNvPr>
          <p:cNvCxnSpPr>
            <a:cxnSpLocks/>
          </p:cNvCxnSpPr>
          <p:nvPr/>
        </p:nvCxnSpPr>
        <p:spPr>
          <a:xfrm>
            <a:off x="6960637" y="3786253"/>
            <a:ext cx="849869" cy="0"/>
          </a:xfrm>
          <a:prstGeom prst="straightConnector1">
            <a:avLst/>
          </a:prstGeom>
          <a:ln w="38100" cmpd="thickThin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158CCC6-8CAD-4785-B8EE-7B500D745543}"/>
              </a:ext>
            </a:extLst>
          </p:cNvPr>
          <p:cNvCxnSpPr>
            <a:cxnSpLocks/>
          </p:cNvCxnSpPr>
          <p:nvPr/>
        </p:nvCxnSpPr>
        <p:spPr>
          <a:xfrm>
            <a:off x="9601201" y="4254149"/>
            <a:ext cx="0" cy="339011"/>
          </a:xfrm>
          <a:prstGeom prst="straightConnector1">
            <a:avLst/>
          </a:prstGeom>
          <a:ln w="38100" cmpd="thickThin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38579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red&#10;&#10;Description automatically generated">
            <a:extLst>
              <a:ext uri="{FF2B5EF4-FFF2-40B4-BE49-F238E27FC236}">
                <a16:creationId xmlns:a16="http://schemas.microsoft.com/office/drawing/2014/main" id="{455BD3AA-543A-42B8-97B9-6A1CCCC695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698171" cy="6911650"/>
          </a:xfrm>
          <a:prstGeom prst="rect">
            <a:avLst/>
          </a:prstGeom>
          <a:ln w="12700" cmpd="thickThin"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E512DB4-671D-466B-995D-8BB0A799271B}"/>
              </a:ext>
            </a:extLst>
          </p:cNvPr>
          <p:cNvSpPr txBox="1"/>
          <p:nvPr/>
        </p:nvSpPr>
        <p:spPr>
          <a:xfrm>
            <a:off x="37067" y="228247"/>
            <a:ext cx="16240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n w="12700">
                  <a:solidFill>
                    <a:schemeClr val="bg1"/>
                  </a:solidFill>
                </a:ln>
                <a:latin typeface="Futura Md BT" panose="020B0602020204020303" pitchFamily="34" charset="0"/>
              </a:rPr>
              <a:t>Extraction &amp; </a:t>
            </a:r>
          </a:p>
          <a:p>
            <a:pPr algn="ctr"/>
            <a:r>
              <a:rPr lang="en-US" sz="2400" b="1" dirty="0">
                <a:ln w="12700">
                  <a:solidFill>
                    <a:schemeClr val="bg1"/>
                  </a:solidFill>
                </a:ln>
                <a:latin typeface="Futura Md BT" panose="020B0602020204020303" pitchFamily="34" charset="0"/>
              </a:rPr>
              <a:t>Wrangling</a:t>
            </a:r>
            <a:endParaRPr lang="en-CA" sz="2400" b="1" dirty="0">
              <a:ln w="12700">
                <a:solidFill>
                  <a:schemeClr val="bg1"/>
                </a:solidFill>
              </a:ln>
              <a:latin typeface="Futura Md BT" panose="020B0602020204020303" pitchFamily="34" charset="0"/>
            </a:endParaRPr>
          </a:p>
        </p:txBody>
      </p:sp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49A47D73-6095-4E97-B5E4-93F9C4A221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3659" y="773301"/>
            <a:ext cx="3986214" cy="1082656"/>
          </a:xfrm>
          <a:prstGeom prst="rect">
            <a:avLst/>
          </a:prstGeom>
          <a:solidFill>
            <a:schemeClr val="bg1">
              <a:lumMod val="65000"/>
              <a:lumOff val="35000"/>
              <a:alpha val="52000"/>
            </a:schemeClr>
          </a:solidFill>
          <a:ln w="12700">
            <a:solidFill>
              <a:schemeClr val="tx1"/>
            </a:solidFill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E91D326-7689-48A4-8BAE-2377A0383A30}"/>
              </a:ext>
            </a:extLst>
          </p:cNvPr>
          <p:cNvSpPr/>
          <p:nvPr/>
        </p:nvSpPr>
        <p:spPr>
          <a:xfrm>
            <a:off x="2822262" y="311636"/>
            <a:ext cx="292900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Futura Md BT" panose="020B0602020204020303" pitchFamily="34" charset="0"/>
              </a:rPr>
              <a:t>Pull from MongoDB</a:t>
            </a:r>
            <a:endParaRPr lang="en-CA" sz="2400" dirty="0"/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D1D1B045-A717-4BD4-BCDB-2E9A82BED05E}"/>
              </a:ext>
            </a:extLst>
          </p:cNvPr>
          <p:cNvCxnSpPr>
            <a:cxnSpLocks/>
          </p:cNvCxnSpPr>
          <p:nvPr/>
        </p:nvCxnSpPr>
        <p:spPr>
          <a:xfrm>
            <a:off x="6428791" y="1314631"/>
            <a:ext cx="961054" cy="1129"/>
          </a:xfrm>
          <a:prstGeom prst="bentConnector3">
            <a:avLst>
              <a:gd name="adj1" fmla="val 50000"/>
            </a:avLst>
          </a:prstGeom>
          <a:ln w="38100" cmpd="thickThin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A picture containing clock&#10;&#10;Description automatically generated">
            <a:extLst>
              <a:ext uri="{FF2B5EF4-FFF2-40B4-BE49-F238E27FC236}">
                <a16:creationId xmlns:a16="http://schemas.microsoft.com/office/drawing/2014/main" id="{EB3E5AB4-823D-4840-86DC-CB4EAC3542B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3107" y="828412"/>
            <a:ext cx="1089458" cy="1084919"/>
          </a:xfrm>
          <a:prstGeom prst="rect">
            <a:avLst/>
          </a:prstGeom>
        </p:spPr>
      </p:pic>
      <p:pic>
        <p:nvPicPr>
          <p:cNvPr id="17" name="Picture 16" descr="A close up of a sign&#10;&#10;Description automatically generated">
            <a:extLst>
              <a:ext uri="{FF2B5EF4-FFF2-40B4-BE49-F238E27FC236}">
                <a16:creationId xmlns:a16="http://schemas.microsoft.com/office/drawing/2014/main" id="{1552426C-E29A-4A25-AE93-B9EB1991CED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9461" y="1554450"/>
            <a:ext cx="1816310" cy="1071945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45E1C427-E21F-4D84-AA41-2A68121AA7CD}"/>
              </a:ext>
            </a:extLst>
          </p:cNvPr>
          <p:cNvSpPr/>
          <p:nvPr/>
        </p:nvSpPr>
        <p:spPr>
          <a:xfrm>
            <a:off x="7525804" y="311636"/>
            <a:ext cx="14814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Futura Md BT" panose="020B0602020204020303" pitchFamily="34" charset="0"/>
              </a:rPr>
              <a:t>PyMongo</a:t>
            </a:r>
            <a:endParaRPr lang="en-CA" sz="24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488EC09-C590-45BF-A105-4457DA77E86C}"/>
              </a:ext>
            </a:extLst>
          </p:cNvPr>
          <p:cNvSpPr/>
          <p:nvPr/>
        </p:nvSpPr>
        <p:spPr>
          <a:xfrm>
            <a:off x="10379882" y="1033948"/>
            <a:ext cx="11884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Futura Md BT" panose="020B0602020204020303" pitchFamily="34" charset="0"/>
              </a:rPr>
              <a:t>Pandas</a:t>
            </a:r>
            <a:endParaRPr lang="en-CA" sz="2400" dirty="0"/>
          </a:p>
        </p:txBody>
      </p: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7017752C-3CCB-48E2-BE63-8A4646D58162}"/>
              </a:ext>
            </a:extLst>
          </p:cNvPr>
          <p:cNvCxnSpPr>
            <a:cxnSpLocks/>
          </p:cNvCxnSpPr>
          <p:nvPr/>
        </p:nvCxnSpPr>
        <p:spPr>
          <a:xfrm>
            <a:off x="9094044" y="1312856"/>
            <a:ext cx="1020340" cy="422638"/>
          </a:xfrm>
          <a:prstGeom prst="bentConnector3">
            <a:avLst>
              <a:gd name="adj1" fmla="val 50000"/>
            </a:avLst>
          </a:prstGeom>
          <a:ln w="38100" cmpd="thickThin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DEB9F287-8003-4334-8500-4CC2DDBAA3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47081" y="2857182"/>
            <a:ext cx="5969845" cy="190413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2EF80C9C-53FB-45A7-B68E-5D537758E04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63282" y="5233475"/>
            <a:ext cx="8117632" cy="876880"/>
          </a:xfrm>
          <a:prstGeom prst="rect">
            <a:avLst/>
          </a:prstGeom>
        </p:spPr>
      </p:pic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4021C661-282B-409C-A247-DAC2215B5DC1}"/>
              </a:ext>
            </a:extLst>
          </p:cNvPr>
          <p:cNvCxnSpPr>
            <a:cxnSpLocks/>
          </p:cNvCxnSpPr>
          <p:nvPr/>
        </p:nvCxnSpPr>
        <p:spPr>
          <a:xfrm rot="10800000" flipV="1">
            <a:off x="8798202" y="2374682"/>
            <a:ext cx="895742" cy="315469"/>
          </a:xfrm>
          <a:prstGeom prst="bentConnector3">
            <a:avLst>
              <a:gd name="adj1" fmla="val 100000"/>
            </a:avLst>
          </a:prstGeom>
          <a:ln w="38100" cmpd="thickThin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EB2EE90E-C2C8-4490-A520-88CECE754AAB}"/>
              </a:ext>
            </a:extLst>
          </p:cNvPr>
          <p:cNvSpPr/>
          <p:nvPr/>
        </p:nvSpPr>
        <p:spPr>
          <a:xfrm>
            <a:off x="2954203" y="3434417"/>
            <a:ext cx="13671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Futura Md BT" panose="020B0602020204020303" pitchFamily="34" charset="0"/>
              </a:rPr>
              <a:t>Reshape</a:t>
            </a:r>
            <a:endParaRPr lang="en-CA" sz="2400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093E1588-EBCF-45D6-BE58-F03195B6FC4C}"/>
              </a:ext>
            </a:extLst>
          </p:cNvPr>
          <p:cNvSpPr/>
          <p:nvPr/>
        </p:nvSpPr>
        <p:spPr>
          <a:xfrm>
            <a:off x="5851549" y="2354572"/>
            <a:ext cx="25587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Futura Md BT" panose="020B0602020204020303" pitchFamily="34" charset="0"/>
              </a:rPr>
              <a:t>By Player Season</a:t>
            </a:r>
            <a:endParaRPr lang="en-CA" sz="2400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A28A51B9-E1D4-493C-BF16-494F21173066}"/>
              </a:ext>
            </a:extLst>
          </p:cNvPr>
          <p:cNvSpPr/>
          <p:nvPr/>
        </p:nvSpPr>
        <p:spPr>
          <a:xfrm>
            <a:off x="2332762" y="6124762"/>
            <a:ext cx="29797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Futura Md BT" panose="020B0602020204020303" pitchFamily="34" charset="0"/>
              </a:rPr>
              <a:t>One Row per Player</a:t>
            </a:r>
            <a:endParaRPr lang="en-CA" sz="2400" dirty="0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CB7BEE61-2278-4E19-9874-1EA6DBCED7C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4438" y="3798058"/>
            <a:ext cx="902525" cy="964122"/>
          </a:xfrm>
          <a:prstGeom prst="rect">
            <a:avLst/>
          </a:prstGeom>
        </p:spPr>
      </p:pic>
      <p:cxnSp>
        <p:nvCxnSpPr>
          <p:cNvPr id="51" name="Connector: Curved 50">
            <a:extLst>
              <a:ext uri="{FF2B5EF4-FFF2-40B4-BE49-F238E27FC236}">
                <a16:creationId xmlns:a16="http://schemas.microsoft.com/office/drawing/2014/main" id="{14939D00-C0B7-4E0B-8141-18D7F0A603F4}"/>
              </a:ext>
            </a:extLst>
          </p:cNvPr>
          <p:cNvCxnSpPr/>
          <p:nvPr/>
        </p:nvCxnSpPr>
        <p:spPr>
          <a:xfrm rot="10800000" flipV="1">
            <a:off x="5396963" y="3862061"/>
            <a:ext cx="376989" cy="288758"/>
          </a:xfrm>
          <a:prstGeom prst="curvedConnector3">
            <a:avLst/>
          </a:prstGeom>
          <a:ln w="38100" cmpd="thickThin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or: Curved 51">
            <a:extLst>
              <a:ext uri="{FF2B5EF4-FFF2-40B4-BE49-F238E27FC236}">
                <a16:creationId xmlns:a16="http://schemas.microsoft.com/office/drawing/2014/main" id="{14627F0F-48B3-4955-9819-125D972764BD}"/>
              </a:ext>
            </a:extLst>
          </p:cNvPr>
          <p:cNvCxnSpPr/>
          <p:nvPr/>
        </p:nvCxnSpPr>
        <p:spPr>
          <a:xfrm rot="10800000" flipV="1">
            <a:off x="4286765" y="4668242"/>
            <a:ext cx="376989" cy="288758"/>
          </a:xfrm>
          <a:prstGeom prst="curvedConnector3">
            <a:avLst/>
          </a:prstGeom>
          <a:ln w="38100" cmpd="thickThin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55584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standing in front of a crowd&#10;&#10;Description automatically generated">
            <a:extLst>
              <a:ext uri="{FF2B5EF4-FFF2-40B4-BE49-F238E27FC236}">
                <a16:creationId xmlns:a16="http://schemas.microsoft.com/office/drawing/2014/main" id="{1CC3D041-90DD-41E8-881C-B14C650265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76128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33DF7FA-4C2A-4FCB-8E86-1C14DD871349}"/>
              </a:ext>
            </a:extLst>
          </p:cNvPr>
          <p:cNvSpPr txBox="1"/>
          <p:nvPr/>
        </p:nvSpPr>
        <p:spPr>
          <a:xfrm>
            <a:off x="-110866" y="397071"/>
            <a:ext cx="19830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n w="12700">
                  <a:solidFill>
                    <a:schemeClr val="bg1"/>
                  </a:solidFill>
                </a:ln>
                <a:latin typeface="Futura Md BT" panose="020B0602020204020303" pitchFamily="34" charset="0"/>
              </a:rPr>
              <a:t>Feature Engineering</a:t>
            </a:r>
            <a:endParaRPr lang="en-CA" sz="2400" b="1" dirty="0">
              <a:ln w="12700">
                <a:solidFill>
                  <a:schemeClr val="bg1"/>
                </a:solidFill>
              </a:ln>
              <a:latin typeface="Futura Md BT" panose="020B06020202040203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4743134-2E43-4987-82E1-6F24C7E63C3A}"/>
                  </a:ext>
                </a:extLst>
              </p:cNvPr>
              <p:cNvSpPr txBox="1"/>
              <p:nvPr/>
            </p:nvSpPr>
            <p:spPr>
              <a:xfrm>
                <a:off x="4767558" y="786842"/>
                <a:ext cx="183733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2800" dirty="0">
                    <a:ea typeface="Cambria Math" panose="02040503050406030204" pitchFamily="18" charset="0"/>
                  </a:rPr>
                  <a:t>y</a:t>
                </a:r>
                <a:r>
                  <a:rPr lang="en-CA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CA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CA" dirty="0"/>
                  <a:t>  league_25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4743134-2E43-4987-82E1-6F24C7E63C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7558" y="786842"/>
                <a:ext cx="1837338" cy="523220"/>
              </a:xfrm>
              <a:prstGeom prst="rect">
                <a:avLst/>
              </a:prstGeom>
              <a:blipFill>
                <a:blip r:embed="rId4"/>
                <a:stretch>
                  <a:fillRect l="-6645" t="-11628" b="-3139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19887FC4-0605-4ECC-888A-134684367936}"/>
              </a:ext>
            </a:extLst>
          </p:cNvPr>
          <p:cNvSpPr/>
          <p:nvPr/>
        </p:nvSpPr>
        <p:spPr>
          <a:xfrm>
            <a:off x="4589805" y="2372616"/>
            <a:ext cx="528138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latin typeface="Futura Md BT" panose="020B0602020204020303" pitchFamily="34" charset="0"/>
              </a:rPr>
              <a:t>Sentiment Analysis – Scout Text</a:t>
            </a:r>
            <a:endParaRPr lang="en-CA" sz="2800" b="1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8AF3A9E-E40E-48F9-A20C-3A401A53E6F7}"/>
              </a:ext>
            </a:extLst>
          </p:cNvPr>
          <p:cNvSpPr/>
          <p:nvPr/>
        </p:nvSpPr>
        <p:spPr>
          <a:xfrm>
            <a:off x="8890526" y="1002669"/>
            <a:ext cx="652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Futura Md BT" panose="020B0602020204020303" pitchFamily="34" charset="0"/>
              </a:rPr>
              <a:t>NHL</a:t>
            </a:r>
            <a:endParaRPr lang="en-CA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96F91E9-A321-40C1-A4B0-1E0E27CE27C6}"/>
              </a:ext>
            </a:extLst>
          </p:cNvPr>
          <p:cNvSpPr/>
          <p:nvPr/>
        </p:nvSpPr>
        <p:spPr>
          <a:xfrm>
            <a:off x="9709379" y="1004552"/>
            <a:ext cx="8162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Futura Md BT" panose="020B0602020204020303" pitchFamily="34" charset="0"/>
              </a:rPr>
              <a:t>Lower</a:t>
            </a:r>
            <a:endParaRPr lang="en-CA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C8933F8-89E1-4C8C-8958-1BA1D63227F8}"/>
              </a:ext>
            </a:extLst>
          </p:cNvPr>
          <p:cNvSpPr/>
          <p:nvPr/>
        </p:nvSpPr>
        <p:spPr>
          <a:xfrm>
            <a:off x="10648049" y="1010306"/>
            <a:ext cx="12715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Futura Md BT" panose="020B0602020204020303" pitchFamily="34" charset="0"/>
              </a:rPr>
              <a:t>Not Active</a:t>
            </a:r>
            <a:endParaRPr lang="en-CA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568D136-CAF6-4724-8D94-5FB14A1FCCEC}"/>
              </a:ext>
            </a:extLst>
          </p:cNvPr>
          <p:cNvSpPr/>
          <p:nvPr/>
        </p:nvSpPr>
        <p:spPr>
          <a:xfrm>
            <a:off x="8808772" y="995032"/>
            <a:ext cx="816249" cy="384606"/>
          </a:xfrm>
          <a:prstGeom prst="rect">
            <a:avLst/>
          </a:prstGeom>
          <a:noFill/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7A8047E-9EFD-422B-8D60-353970CE367B}"/>
              </a:ext>
            </a:extLst>
          </p:cNvPr>
          <p:cNvSpPr/>
          <p:nvPr/>
        </p:nvSpPr>
        <p:spPr>
          <a:xfrm>
            <a:off x="9711202" y="995032"/>
            <a:ext cx="816249" cy="384606"/>
          </a:xfrm>
          <a:prstGeom prst="rect">
            <a:avLst/>
          </a:prstGeom>
          <a:noFill/>
          <a:ln w="254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01AD3C-B646-4E40-877E-35EC2CDEE69D}"/>
              </a:ext>
            </a:extLst>
          </p:cNvPr>
          <p:cNvSpPr/>
          <p:nvPr/>
        </p:nvSpPr>
        <p:spPr>
          <a:xfrm>
            <a:off x="10623656" y="995032"/>
            <a:ext cx="1295895" cy="38460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8EE5EF6-00EA-4B1C-AA65-C3DE1CAB29A8}"/>
              </a:ext>
            </a:extLst>
          </p:cNvPr>
          <p:cNvCxnSpPr>
            <a:cxnSpLocks/>
          </p:cNvCxnSpPr>
          <p:nvPr/>
        </p:nvCxnSpPr>
        <p:spPr>
          <a:xfrm>
            <a:off x="7038491" y="1193363"/>
            <a:ext cx="1548882" cy="0"/>
          </a:xfrm>
          <a:prstGeom prst="straightConnector1">
            <a:avLst/>
          </a:prstGeom>
          <a:ln w="38100" cmpd="thickThin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3B7C510B-1AD0-448A-ADA5-0C67C6E20272}"/>
              </a:ext>
            </a:extLst>
          </p:cNvPr>
          <p:cNvSpPr/>
          <p:nvPr/>
        </p:nvSpPr>
        <p:spPr>
          <a:xfrm>
            <a:off x="7036668" y="818003"/>
            <a:ext cx="13027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Futura Md BT" panose="020B0602020204020303" pitchFamily="34" charset="0"/>
              </a:rPr>
              <a:t>Refactored</a:t>
            </a:r>
            <a:endParaRPr lang="en-CA" dirty="0"/>
          </a:p>
        </p:txBody>
      </p:sp>
      <p:pic>
        <p:nvPicPr>
          <p:cNvPr id="24" name="Picture 23" descr="A close up of a logo&#10;&#10;Description automatically generated">
            <a:extLst>
              <a:ext uri="{FF2B5EF4-FFF2-40B4-BE49-F238E27FC236}">
                <a16:creationId xmlns:a16="http://schemas.microsoft.com/office/drawing/2014/main" id="{D269FAD1-5BBF-4D8E-9062-B7A366CF9D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6746" y="3323822"/>
            <a:ext cx="1493997" cy="1469951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D2F6294-DDB2-4011-9F61-009312A4130F}"/>
              </a:ext>
            </a:extLst>
          </p:cNvPr>
          <p:cNvSpPr/>
          <p:nvPr/>
        </p:nvSpPr>
        <p:spPr>
          <a:xfrm>
            <a:off x="2516907" y="1566247"/>
            <a:ext cx="14742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Futura Md BT" panose="020B0602020204020303" pitchFamily="34" charset="0"/>
              </a:rPr>
              <a:t>Variables</a:t>
            </a:r>
            <a:endParaRPr lang="en-CA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82342E0-DFD0-4E52-8421-64C9891AF7BB}"/>
                  </a:ext>
                </a:extLst>
              </p:cNvPr>
              <p:cNvSpPr txBox="1"/>
              <p:nvPr/>
            </p:nvSpPr>
            <p:spPr>
              <a:xfrm>
                <a:off x="4785781" y="1596082"/>
                <a:ext cx="5406032" cy="4209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CA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CA" dirty="0"/>
                  <a:t> </a:t>
                </a:r>
                <a14:m>
                  <m:oMath xmlns:m="http://schemas.openxmlformats.org/officeDocument/2006/math">
                    <m:r>
                      <a:rPr lang="en-CA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CA" dirty="0"/>
                  <a:t>  { age_14 			 	age_17 } </a:t>
                </a: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82342E0-DFD0-4E52-8421-64C9891AF7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5781" y="1596082"/>
                <a:ext cx="5406032" cy="420949"/>
              </a:xfrm>
              <a:prstGeom prst="rect">
                <a:avLst/>
              </a:prstGeom>
              <a:blipFill>
                <a:blip r:embed="rId6"/>
                <a:stretch>
                  <a:fillRect l="-113" r="-1691" b="-2753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55E7616-8524-4CB5-A21A-CBBDC2883857}"/>
              </a:ext>
            </a:extLst>
          </p:cNvPr>
          <p:cNvCxnSpPr>
            <a:cxnSpLocks/>
          </p:cNvCxnSpPr>
          <p:nvPr/>
        </p:nvCxnSpPr>
        <p:spPr>
          <a:xfrm>
            <a:off x="7009585" y="1895933"/>
            <a:ext cx="1548882" cy="0"/>
          </a:xfrm>
          <a:prstGeom prst="straightConnector1">
            <a:avLst/>
          </a:prstGeom>
          <a:ln w="38100" cmpd="thickThin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AB3D4CFB-5AC4-42A3-ADAF-E6B1C644ED2B}"/>
              </a:ext>
            </a:extLst>
          </p:cNvPr>
          <p:cNvSpPr/>
          <p:nvPr/>
        </p:nvSpPr>
        <p:spPr>
          <a:xfrm>
            <a:off x="7038491" y="1526601"/>
            <a:ext cx="13965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Futura Md BT" panose="020B0602020204020303" pitchFamily="34" charset="0"/>
              </a:rPr>
              <a:t>Continuous</a:t>
            </a:r>
            <a:endParaRPr lang="en-CA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941647F-0343-4157-9C9B-3EC1D8181A2D}"/>
              </a:ext>
            </a:extLst>
          </p:cNvPr>
          <p:cNvSpPr/>
          <p:nvPr/>
        </p:nvSpPr>
        <p:spPr>
          <a:xfrm>
            <a:off x="2461091" y="825640"/>
            <a:ext cx="15001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Futura Md BT" panose="020B0602020204020303" pitchFamily="34" charset="0"/>
              </a:rPr>
              <a:t>Response</a:t>
            </a:r>
            <a:endParaRPr lang="en-CA" sz="2400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E25E5EA-A3A2-4823-8E71-52B2E22782AD}"/>
              </a:ext>
            </a:extLst>
          </p:cNvPr>
          <p:cNvSpPr/>
          <p:nvPr/>
        </p:nvSpPr>
        <p:spPr>
          <a:xfrm>
            <a:off x="2670273" y="3043134"/>
            <a:ext cx="330489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400" dirty="0">
                <a:latin typeface="Futura Md BT" panose="020B0602020204020303" pitchFamily="34" charset="0"/>
              </a:rPr>
              <a:t>“</a:t>
            </a:r>
            <a:r>
              <a:rPr lang="en-CA" sz="1400" dirty="0">
                <a:solidFill>
                  <a:srgbClr val="FF0066"/>
                </a:solidFill>
                <a:latin typeface="Futura Md BT" panose="020B0602020204020303" pitchFamily="34" charset="0"/>
              </a:rPr>
              <a:t>Tavares</a:t>
            </a:r>
            <a:r>
              <a:rPr lang="en-CA" sz="1400" dirty="0">
                <a:latin typeface="Futura Md BT" panose="020B0602020204020303" pitchFamily="34" charset="0"/>
              </a:rPr>
              <a:t> has </a:t>
            </a:r>
            <a:r>
              <a:rPr lang="en-CA" sz="1400" dirty="0">
                <a:solidFill>
                  <a:srgbClr val="00B050"/>
                </a:solidFill>
                <a:latin typeface="Futura Md BT" panose="020B0602020204020303" pitchFamily="34" charset="0"/>
              </a:rPr>
              <a:t>excellent offensive instincts </a:t>
            </a:r>
            <a:r>
              <a:rPr lang="en-CA" sz="1400" dirty="0">
                <a:latin typeface="Futura Md BT" panose="020B0602020204020303" pitchFamily="34" charset="0"/>
              </a:rPr>
              <a:t>and has a </a:t>
            </a:r>
            <a:r>
              <a:rPr lang="en-CA" sz="1400" dirty="0">
                <a:solidFill>
                  <a:srgbClr val="00B050"/>
                </a:solidFill>
                <a:latin typeface="Futura Md BT" panose="020B0602020204020303" pitchFamily="34" charset="0"/>
              </a:rPr>
              <a:t>fantastic ability </a:t>
            </a:r>
            <a:r>
              <a:rPr lang="en-CA" sz="1400" dirty="0">
                <a:latin typeface="Futura Md BT" panose="020B0602020204020303" pitchFamily="34" charset="0"/>
              </a:rPr>
              <a:t>to find </a:t>
            </a:r>
            <a:r>
              <a:rPr lang="en-CA" sz="1400" dirty="0">
                <a:solidFill>
                  <a:srgbClr val="00B050"/>
                </a:solidFill>
                <a:latin typeface="Futura Md BT" panose="020B0602020204020303" pitchFamily="34" charset="0"/>
              </a:rPr>
              <a:t>open space </a:t>
            </a:r>
            <a:r>
              <a:rPr lang="en-CA" sz="1400" dirty="0">
                <a:latin typeface="Futura Md BT" panose="020B0602020204020303" pitchFamily="34" charset="0"/>
              </a:rPr>
              <a:t>in his team's </a:t>
            </a:r>
            <a:r>
              <a:rPr lang="en-CA" sz="1400" dirty="0">
                <a:solidFill>
                  <a:srgbClr val="00B050"/>
                </a:solidFill>
                <a:latin typeface="Futura Md BT" panose="020B0602020204020303" pitchFamily="34" charset="0"/>
              </a:rPr>
              <a:t>offensive zone</a:t>
            </a:r>
            <a:r>
              <a:rPr lang="en-CA" sz="1400" dirty="0">
                <a:latin typeface="Futura Md BT" panose="020B0602020204020303" pitchFamily="34" charset="0"/>
              </a:rPr>
              <a:t>. His shot is already on a </a:t>
            </a:r>
            <a:r>
              <a:rPr lang="en-CA" sz="1400" dirty="0">
                <a:solidFill>
                  <a:srgbClr val="00B050"/>
                </a:solidFill>
                <a:latin typeface="Futura Md BT" panose="020B0602020204020303" pitchFamily="34" charset="0"/>
              </a:rPr>
              <a:t>high level </a:t>
            </a:r>
            <a:r>
              <a:rPr lang="en-CA" sz="1400" dirty="0">
                <a:latin typeface="Futura Md BT" panose="020B0602020204020303" pitchFamily="34" charset="0"/>
              </a:rPr>
              <a:t>in NHL standards and his </a:t>
            </a:r>
            <a:r>
              <a:rPr lang="en-CA" sz="1400" dirty="0">
                <a:solidFill>
                  <a:srgbClr val="00B050"/>
                </a:solidFill>
                <a:latin typeface="Futura Md BT" panose="020B0602020204020303" pitchFamily="34" charset="0"/>
              </a:rPr>
              <a:t>stickhandling</a:t>
            </a:r>
            <a:r>
              <a:rPr lang="en-CA" sz="1400" dirty="0">
                <a:latin typeface="Futura Md BT" panose="020B0602020204020303" pitchFamily="34" charset="0"/>
              </a:rPr>
              <a:t> is </a:t>
            </a:r>
            <a:r>
              <a:rPr lang="en-CA" sz="1400" dirty="0">
                <a:solidFill>
                  <a:srgbClr val="00B050"/>
                </a:solidFill>
                <a:latin typeface="Futura Md BT" panose="020B0602020204020303" pitchFamily="34" charset="0"/>
              </a:rPr>
              <a:t>phenomenal</a:t>
            </a:r>
            <a:r>
              <a:rPr lang="en-CA" sz="1400" dirty="0">
                <a:latin typeface="Futura Md BT" panose="020B0602020204020303" pitchFamily="34" charset="0"/>
              </a:rPr>
              <a:t>. Tavares </a:t>
            </a:r>
            <a:r>
              <a:rPr lang="en-CA" sz="1400" dirty="0">
                <a:solidFill>
                  <a:srgbClr val="FFFF00"/>
                </a:solidFill>
                <a:latin typeface="Futura Md BT" panose="020B0602020204020303" pitchFamily="34" charset="0"/>
              </a:rPr>
              <a:t>isn't</a:t>
            </a:r>
            <a:r>
              <a:rPr lang="en-CA" sz="1400" dirty="0">
                <a:latin typeface="Futura Md BT" panose="020B0602020204020303" pitchFamily="34" charset="0"/>
              </a:rPr>
              <a:t> the </a:t>
            </a:r>
            <a:r>
              <a:rPr lang="en-CA" sz="1400" dirty="0">
                <a:solidFill>
                  <a:srgbClr val="FFFF00"/>
                </a:solidFill>
                <a:latin typeface="Futura Md BT" panose="020B0602020204020303" pitchFamily="34" charset="0"/>
              </a:rPr>
              <a:t>best skater </a:t>
            </a:r>
            <a:r>
              <a:rPr lang="en-CA" sz="1400" dirty="0">
                <a:latin typeface="Futura Md BT" panose="020B0602020204020303" pitchFamily="34" charset="0"/>
              </a:rPr>
              <a:t>but he is </a:t>
            </a:r>
            <a:r>
              <a:rPr lang="en-CA" sz="1400" dirty="0">
                <a:solidFill>
                  <a:srgbClr val="00B050"/>
                </a:solidFill>
                <a:latin typeface="Futura Md BT" panose="020B0602020204020303" pitchFamily="34" charset="0"/>
              </a:rPr>
              <a:t>always</a:t>
            </a:r>
            <a:r>
              <a:rPr lang="en-CA" sz="1400" dirty="0">
                <a:latin typeface="Futura Md BT" panose="020B0602020204020303" pitchFamily="34" charset="0"/>
              </a:rPr>
              <a:t> </a:t>
            </a:r>
            <a:r>
              <a:rPr lang="en-CA" sz="1400" dirty="0">
                <a:solidFill>
                  <a:srgbClr val="00B050"/>
                </a:solidFill>
                <a:latin typeface="Futura Md BT" panose="020B0602020204020303" pitchFamily="34" charset="0"/>
              </a:rPr>
              <a:t>explosive</a:t>
            </a:r>
            <a:r>
              <a:rPr lang="en-CA" sz="1400" dirty="0">
                <a:latin typeface="Futura Md BT" panose="020B0602020204020303" pitchFamily="34" charset="0"/>
              </a:rPr>
              <a:t> after entering the opposing team's zone.”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21D146B-3C09-4063-B427-A602E86891D2}"/>
              </a:ext>
            </a:extLst>
          </p:cNvPr>
          <p:cNvCxnSpPr>
            <a:cxnSpLocks/>
            <a:stCxn id="31" idx="3"/>
            <a:endCxn id="24" idx="1"/>
          </p:cNvCxnSpPr>
          <p:nvPr/>
        </p:nvCxnSpPr>
        <p:spPr>
          <a:xfrm>
            <a:off x="5975163" y="4058797"/>
            <a:ext cx="1551583" cy="1"/>
          </a:xfrm>
          <a:prstGeom prst="straightConnector1">
            <a:avLst/>
          </a:prstGeom>
          <a:ln w="38100" cmpd="thickThin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95E7FCFB-CB9D-48B0-B57E-9E0CCB78C915}"/>
              </a:ext>
            </a:extLst>
          </p:cNvPr>
          <p:cNvSpPr/>
          <p:nvPr/>
        </p:nvSpPr>
        <p:spPr>
          <a:xfrm>
            <a:off x="9104472" y="3588491"/>
            <a:ext cx="262956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Futura Md BT" panose="020B0602020204020303" pitchFamily="34" charset="0"/>
              </a:rPr>
              <a:t>Natural Language Processing (NLP) Variables</a:t>
            </a:r>
            <a:endParaRPr lang="en-CA" dirty="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48178FD9-9C17-4DF0-A645-5341F4710704}"/>
              </a:ext>
            </a:extLst>
          </p:cNvPr>
          <p:cNvSpPr/>
          <p:nvPr/>
        </p:nvSpPr>
        <p:spPr>
          <a:xfrm>
            <a:off x="6165382" y="189936"/>
            <a:ext cx="158729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latin typeface="Futura Md BT" panose="020B0602020204020303" pitchFamily="34" charset="0"/>
              </a:rPr>
              <a:t>Features</a:t>
            </a:r>
            <a:endParaRPr lang="en-CA" sz="2800" b="1" dirty="0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8A516F17-4C88-469E-8C40-04D634ABF1AA}"/>
              </a:ext>
            </a:extLst>
          </p:cNvPr>
          <p:cNvSpPr/>
          <p:nvPr/>
        </p:nvSpPr>
        <p:spPr>
          <a:xfrm>
            <a:off x="8949194" y="6308937"/>
            <a:ext cx="62228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Futura Md BT" panose="020B0602020204020303" pitchFamily="34" charset="0"/>
              </a:rPr>
              <a:t>rows</a:t>
            </a:r>
            <a:endParaRPr lang="en-CA" sz="1600" dirty="0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DEFF848B-269B-41B5-8C33-4FC6F14FD39B}"/>
              </a:ext>
            </a:extLst>
          </p:cNvPr>
          <p:cNvSpPr/>
          <p:nvPr/>
        </p:nvSpPr>
        <p:spPr>
          <a:xfrm>
            <a:off x="8808772" y="5969813"/>
            <a:ext cx="164820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latin typeface="Futura Md BT" panose="020B0602020204020303" pitchFamily="34" charset="0"/>
              </a:rPr>
              <a:t>647 x 33</a:t>
            </a:r>
            <a:endParaRPr lang="en-CA" sz="2800" b="1" dirty="0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DB503014-FE58-4058-9C2B-B2AEC359EAE7}"/>
              </a:ext>
            </a:extLst>
          </p:cNvPr>
          <p:cNvSpPr/>
          <p:nvPr/>
        </p:nvSpPr>
        <p:spPr>
          <a:xfrm>
            <a:off x="9286945" y="5189002"/>
            <a:ext cx="8499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Futura Md BT" panose="020B0602020204020303" pitchFamily="34" charset="0"/>
              </a:rPr>
              <a:t>subset</a:t>
            </a:r>
            <a:endParaRPr lang="en-CA" dirty="0"/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B79C1ABE-D6CA-4FFB-8E76-5EF091BFAAEE}"/>
              </a:ext>
            </a:extLst>
          </p:cNvPr>
          <p:cNvCxnSpPr>
            <a:cxnSpLocks/>
          </p:cNvCxnSpPr>
          <p:nvPr/>
        </p:nvCxnSpPr>
        <p:spPr>
          <a:xfrm>
            <a:off x="9704899" y="4790682"/>
            <a:ext cx="1" cy="310539"/>
          </a:xfrm>
          <a:prstGeom prst="straightConnector1">
            <a:avLst/>
          </a:prstGeom>
          <a:ln w="38100" cmpd="thickThin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77193647-F514-4F7B-8D6C-ABE537F7EB32}"/>
              </a:ext>
            </a:extLst>
          </p:cNvPr>
          <p:cNvCxnSpPr>
            <a:cxnSpLocks/>
          </p:cNvCxnSpPr>
          <p:nvPr/>
        </p:nvCxnSpPr>
        <p:spPr>
          <a:xfrm>
            <a:off x="9711902" y="5621477"/>
            <a:ext cx="1" cy="310539"/>
          </a:xfrm>
          <a:prstGeom prst="straightConnector1">
            <a:avLst/>
          </a:prstGeom>
          <a:ln w="38100" cmpd="thickThin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Rectangle 89">
            <a:extLst>
              <a:ext uri="{FF2B5EF4-FFF2-40B4-BE49-F238E27FC236}">
                <a16:creationId xmlns:a16="http://schemas.microsoft.com/office/drawing/2014/main" id="{731A4651-2A74-4C96-8CEA-90E40CCA92F8}"/>
              </a:ext>
            </a:extLst>
          </p:cNvPr>
          <p:cNvSpPr/>
          <p:nvPr/>
        </p:nvSpPr>
        <p:spPr>
          <a:xfrm>
            <a:off x="9711902" y="6329510"/>
            <a:ext cx="9605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Futura Md BT" panose="020B0602020204020303" pitchFamily="34" charset="0"/>
              </a:rPr>
              <a:t>columns</a:t>
            </a:r>
            <a:endParaRPr lang="en-CA" sz="1600" dirty="0"/>
          </a:p>
        </p:txBody>
      </p:sp>
    </p:spTree>
    <p:extLst>
      <p:ext uri="{BB962C8B-B14F-4D97-AF65-F5344CB8AC3E}">
        <p14:creationId xmlns:p14="http://schemas.microsoft.com/office/powerpoint/2010/main" val="42525790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outdoor, person, man, game&#10;&#10;Description automatically generated">
            <a:extLst>
              <a:ext uri="{FF2B5EF4-FFF2-40B4-BE49-F238E27FC236}">
                <a16:creationId xmlns:a16="http://schemas.microsoft.com/office/drawing/2014/main" id="{B5C118AF-333D-49FB-8FC8-9820E52B21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9761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EAD1CC4-6E4D-402E-A6C5-6BAC9286B907}"/>
              </a:ext>
            </a:extLst>
          </p:cNvPr>
          <p:cNvSpPr/>
          <p:nvPr/>
        </p:nvSpPr>
        <p:spPr>
          <a:xfrm>
            <a:off x="258806" y="323852"/>
            <a:ext cx="131215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dirty="0">
                <a:ln w="12700">
                  <a:solidFill>
                    <a:schemeClr val="bg1"/>
                  </a:solidFill>
                </a:ln>
                <a:latin typeface="Futura Md BT" panose="020B0602020204020303" pitchFamily="34" charset="0"/>
              </a:rPr>
              <a:t>Mode</a:t>
            </a:r>
            <a:r>
              <a:rPr lang="en-US" b="1" dirty="0">
                <a:ln w="12700">
                  <a:solidFill>
                    <a:schemeClr val="bg1"/>
                  </a:solidFill>
                </a:ln>
                <a:latin typeface="Futura Md BT" panose="020B0602020204020303" pitchFamily="34" charset="0"/>
              </a:rPr>
              <a:t>l </a:t>
            </a:r>
          </a:p>
          <a:p>
            <a:pPr algn="ctr"/>
            <a:r>
              <a:rPr lang="en-US" sz="2400" b="1" dirty="0">
                <a:ln w="12700">
                  <a:solidFill>
                    <a:schemeClr val="bg1"/>
                  </a:solidFill>
                </a:ln>
                <a:latin typeface="Futura Md BT" panose="020B0602020204020303" pitchFamily="34" charset="0"/>
              </a:rPr>
              <a:t>Training</a:t>
            </a:r>
            <a:endParaRPr lang="en-CA" b="1" dirty="0">
              <a:ln w="12700">
                <a:solidFill>
                  <a:schemeClr val="bg1"/>
                </a:solidFill>
              </a:ln>
              <a:latin typeface="Futura Md BT" panose="020B0602020204020303" pitchFamily="34" charset="0"/>
            </a:endParaRPr>
          </a:p>
        </p:txBody>
      </p:sp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F5D36D53-7592-4EA9-A9F6-8085A8DDC4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0066" y="639083"/>
            <a:ext cx="1522451" cy="1268963"/>
          </a:xfrm>
          <a:prstGeom prst="rect">
            <a:avLst/>
          </a:prstGeom>
        </p:spPr>
      </p:pic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4D65257F-A060-4B7D-BACA-E0D65BEC78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9112" y="590307"/>
            <a:ext cx="4375730" cy="1268962"/>
          </a:xfrm>
          <a:prstGeom prst="rect">
            <a:avLst/>
          </a:prstGeom>
        </p:spPr>
      </p:pic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BF0970B1-63C7-4C67-9A74-AB5ECD114AF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0507" y="590307"/>
            <a:ext cx="2089283" cy="1124731"/>
          </a:xfrm>
          <a:prstGeom prst="rect">
            <a:avLst/>
          </a:prstGeom>
        </p:spPr>
      </p:pic>
      <p:pic>
        <p:nvPicPr>
          <p:cNvPr id="38" name="Graphic 37">
            <a:extLst>
              <a:ext uri="{FF2B5EF4-FFF2-40B4-BE49-F238E27FC236}">
                <a16:creationId xmlns:a16="http://schemas.microsoft.com/office/drawing/2014/main" id="{D46F8AC5-FECE-4DC1-A682-33D0C5C523C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345420" y="1344059"/>
            <a:ext cx="11301015" cy="5927147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2757C9E6-D553-4547-82EC-86981A1DDEE2}"/>
              </a:ext>
            </a:extLst>
          </p:cNvPr>
          <p:cNvSpPr/>
          <p:nvPr/>
        </p:nvSpPr>
        <p:spPr>
          <a:xfrm>
            <a:off x="2153432" y="3311321"/>
            <a:ext cx="348615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Futura Md BT" panose="020B0602020204020303" pitchFamily="34" charset="0"/>
              </a:rPr>
              <a:t>FCFF-NN Architecture</a:t>
            </a:r>
            <a:endParaRPr lang="en-CA" sz="2400" b="1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EF9AB45-8D1E-43FE-93C9-8C50D733234C}"/>
              </a:ext>
            </a:extLst>
          </p:cNvPr>
          <p:cNvSpPr/>
          <p:nvPr/>
        </p:nvSpPr>
        <p:spPr>
          <a:xfrm>
            <a:off x="2153432" y="4107578"/>
            <a:ext cx="348615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Futura Md BT" panose="020B0602020204020303" pitchFamily="34" charset="0"/>
              </a:rPr>
              <a:t>Input layer: 100 units</a:t>
            </a:r>
            <a:endParaRPr lang="en-CA" sz="2000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71BDB71C-3EA8-44F2-B7F7-8BB17D92A4D4}"/>
              </a:ext>
            </a:extLst>
          </p:cNvPr>
          <p:cNvSpPr/>
          <p:nvPr/>
        </p:nvSpPr>
        <p:spPr>
          <a:xfrm>
            <a:off x="2153432" y="4587598"/>
            <a:ext cx="348615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Futura Md BT" panose="020B0602020204020303" pitchFamily="34" charset="0"/>
              </a:rPr>
              <a:t>5 Hidden layers: 1000 units</a:t>
            </a:r>
            <a:endParaRPr lang="en-CA" sz="2000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5CFB3B1-D932-4E85-BE27-F8E9916BBD07}"/>
              </a:ext>
            </a:extLst>
          </p:cNvPr>
          <p:cNvSpPr/>
          <p:nvPr/>
        </p:nvSpPr>
        <p:spPr>
          <a:xfrm>
            <a:off x="2153432" y="5024983"/>
            <a:ext cx="348615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Futura Md BT" panose="020B0602020204020303" pitchFamily="34" charset="0"/>
              </a:rPr>
              <a:t>Output layer: 3 units</a:t>
            </a:r>
            <a:endParaRPr lang="en-CA" sz="20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FCDAB38-9BBD-42ED-B19B-97925F49E39D}"/>
              </a:ext>
            </a:extLst>
          </p:cNvPr>
          <p:cNvSpPr/>
          <p:nvPr/>
        </p:nvSpPr>
        <p:spPr>
          <a:xfrm>
            <a:off x="2153432" y="5440888"/>
            <a:ext cx="155507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Futura Md BT" panose="020B0602020204020303" pitchFamily="34" charset="0"/>
              </a:rPr>
              <a:t>70 Epochs</a:t>
            </a:r>
            <a:endParaRPr lang="en-CA" sz="2000" dirty="0"/>
          </a:p>
        </p:txBody>
      </p:sp>
    </p:spTree>
    <p:extLst>
      <p:ext uri="{BB962C8B-B14F-4D97-AF65-F5344CB8AC3E}">
        <p14:creationId xmlns:p14="http://schemas.microsoft.com/office/powerpoint/2010/main" val="19507303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35535FD-04C6-4AC9-BC43-A5C3DBA2F5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3189" y="499062"/>
            <a:ext cx="4744311" cy="2677657"/>
          </a:xfrm>
          <a:prstGeom prst="rect">
            <a:avLst/>
          </a:prstGeom>
        </p:spPr>
      </p:pic>
      <p:pic>
        <p:nvPicPr>
          <p:cNvPr id="5" name="Picture 4" descr="A sunset in the background&#10;&#10;Description automatically generated">
            <a:extLst>
              <a:ext uri="{FF2B5EF4-FFF2-40B4-BE49-F238E27FC236}">
                <a16:creationId xmlns:a16="http://schemas.microsoft.com/office/drawing/2014/main" id="{1358849C-0518-4D87-82F7-B2914F63BD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580972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0FDCE81-9E0F-44CE-B7FD-B5D073C80F3A}"/>
              </a:ext>
            </a:extLst>
          </p:cNvPr>
          <p:cNvSpPr/>
          <p:nvPr/>
        </p:nvSpPr>
        <p:spPr>
          <a:xfrm>
            <a:off x="95589" y="155901"/>
            <a:ext cx="1234057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dirty="0">
                <a:ln w="12700">
                  <a:solidFill>
                    <a:schemeClr val="bg1"/>
                  </a:solidFill>
                </a:ln>
                <a:latin typeface="Futura Md BT" panose="020B0602020204020303" pitchFamily="34" charset="0"/>
              </a:rPr>
              <a:t>Results </a:t>
            </a:r>
          </a:p>
          <a:p>
            <a:pPr algn="ctr"/>
            <a:r>
              <a:rPr lang="en-US" sz="2400" b="1" dirty="0">
                <a:ln w="12700">
                  <a:solidFill>
                    <a:schemeClr val="bg1"/>
                  </a:solidFill>
                </a:ln>
                <a:latin typeface="Futura Md BT" panose="020B0602020204020303" pitchFamily="34" charset="0"/>
              </a:rPr>
              <a:t>&amp;</a:t>
            </a:r>
          </a:p>
          <a:p>
            <a:pPr algn="ctr"/>
            <a:r>
              <a:rPr lang="en-US" sz="2400" b="1" dirty="0">
                <a:ln w="12700">
                  <a:solidFill>
                    <a:schemeClr val="bg1"/>
                  </a:solidFill>
                </a:ln>
                <a:latin typeface="Futura Md BT" panose="020B0602020204020303" pitchFamily="34" charset="0"/>
              </a:rPr>
              <a:t>Debrief</a:t>
            </a:r>
            <a:endParaRPr lang="en-CA" sz="2400" b="1" dirty="0">
              <a:ln w="12700">
                <a:solidFill>
                  <a:schemeClr val="bg1"/>
                </a:solidFill>
              </a:ln>
              <a:latin typeface="Futura Md BT" panose="020B0602020204020303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E4DC657-9FEA-4C72-A558-DCAB1A4F584B}"/>
              </a:ext>
            </a:extLst>
          </p:cNvPr>
          <p:cNvSpPr/>
          <p:nvPr/>
        </p:nvSpPr>
        <p:spPr>
          <a:xfrm>
            <a:off x="6915150" y="1022778"/>
            <a:ext cx="1057275" cy="974133"/>
          </a:xfrm>
          <a:prstGeom prst="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C17553-0F6A-480D-A3D7-B9847AC653AE}"/>
              </a:ext>
            </a:extLst>
          </p:cNvPr>
          <p:cNvSpPr txBox="1"/>
          <p:nvPr/>
        </p:nvSpPr>
        <p:spPr>
          <a:xfrm>
            <a:off x="6061631" y="0"/>
            <a:ext cx="11894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Futura Md BT" panose="020B0602020204020303" pitchFamily="34" charset="0"/>
              </a:rPr>
              <a:t>Results</a:t>
            </a:r>
            <a:endParaRPr lang="en-CA" sz="2400" dirty="0">
              <a:latin typeface="Futura Md BT" panose="020B06020202040203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C96F4E6-27E3-4636-B4BB-6C08DF15C197}"/>
              </a:ext>
            </a:extLst>
          </p:cNvPr>
          <p:cNvSpPr txBox="1"/>
          <p:nvPr/>
        </p:nvSpPr>
        <p:spPr>
          <a:xfrm>
            <a:off x="3360252" y="3308582"/>
            <a:ext cx="1391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Futura Md BT" panose="020B0602020204020303" pitchFamily="34" charset="0"/>
              </a:rPr>
              <a:t>Debrief</a:t>
            </a:r>
            <a:r>
              <a:rPr lang="en-US" sz="2400" dirty="0">
                <a:latin typeface="Futura Md BT" panose="020B0602020204020303" pitchFamily="34" charset="0"/>
              </a:rPr>
              <a:t> </a:t>
            </a:r>
            <a:endParaRPr lang="en-CA" sz="2400" dirty="0">
              <a:latin typeface="Futura Md BT" panose="020B06020202040203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D5AF6B6-03C2-4E13-9CDE-20E8BC600527}"/>
              </a:ext>
            </a:extLst>
          </p:cNvPr>
          <p:cNvSpPr txBox="1"/>
          <p:nvPr/>
        </p:nvSpPr>
        <p:spPr>
          <a:xfrm>
            <a:off x="1898003" y="3810703"/>
            <a:ext cx="521717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000" dirty="0">
                <a:latin typeface="Futura Md BT" panose="020B0602020204020303" pitchFamily="34" charset="0"/>
              </a:rPr>
              <a:t>Cleaner NLP (Names, Misspelling, Hockey Intuition)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A" sz="2000" dirty="0">
              <a:latin typeface="Futura Md BT" panose="020B06020202040203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000" dirty="0">
                <a:latin typeface="Futura Md BT" panose="020B0602020204020303" pitchFamily="34" charset="0"/>
              </a:rPr>
              <a:t>Use Scrapy and not BeautifulSoup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A" sz="2000" dirty="0">
              <a:latin typeface="Futura Md BT" panose="020B06020202040203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000" dirty="0">
                <a:latin typeface="Futura Md BT" panose="020B0602020204020303" pitchFamily="34" charset="0"/>
              </a:rPr>
              <a:t>Scrape other sites to fill in blank data (hopefully)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A" sz="2000" dirty="0">
              <a:latin typeface="Futura Md BT" panose="020B06020202040203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000" dirty="0">
                <a:latin typeface="Futura Md BT" panose="020B0602020204020303" pitchFamily="34" charset="0"/>
              </a:rPr>
              <a:t>Find more scouting blurbs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931E143-B8DE-4DB4-A3C7-58E3614DEC89}"/>
              </a:ext>
            </a:extLst>
          </p:cNvPr>
          <p:cNvSpPr txBox="1"/>
          <p:nvPr/>
        </p:nvSpPr>
        <p:spPr>
          <a:xfrm>
            <a:off x="6849739" y="3773306"/>
            <a:ext cx="521717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000" dirty="0">
                <a:latin typeface="Futura Md BT" panose="020B0602020204020303" pitchFamily="34" charset="0"/>
              </a:rPr>
              <a:t>Data completeness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A" sz="2000" dirty="0">
              <a:latin typeface="Futura Md BT" panose="020B06020202040203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000" dirty="0">
                <a:latin typeface="Futura Md BT" panose="020B0602020204020303" pitchFamily="34" charset="0"/>
              </a:rPr>
              <a:t>Psychological data (Family history, Education, Personality Profiles, etc.)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CA" sz="2000" dirty="0">
                <a:latin typeface="Futura Md BT" panose="020B0602020204020303" pitchFamily="34" charset="0"/>
              </a:rPr>
              <a:t>There is quite a bit of noise in the model, some of which could conceivably be explained with quantified mental/psychological data or some useful proxy.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5F8105B-8EB2-4086-AABA-40554EC1D21E}"/>
              </a:ext>
            </a:extLst>
          </p:cNvPr>
          <p:cNvSpPr txBox="1"/>
          <p:nvPr/>
        </p:nvSpPr>
        <p:spPr>
          <a:xfrm>
            <a:off x="7642833" y="3274244"/>
            <a:ext cx="36309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Futura Md BT" panose="020B0602020204020303" pitchFamily="34" charset="0"/>
              </a:rPr>
              <a:t>Future Considerations</a:t>
            </a:r>
            <a:endParaRPr lang="en-CA" sz="2400" b="1" dirty="0">
              <a:latin typeface="Futura Md BT" panose="020B06020202040203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024603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Bodoni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oudy Old Style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862</TotalTime>
  <Words>423</Words>
  <Application>Microsoft Office PowerPoint</Application>
  <PresentationFormat>Widescreen</PresentationFormat>
  <Paragraphs>90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Arial</vt:lpstr>
      <vt:lpstr>Bodoni MT</vt:lpstr>
      <vt:lpstr>Cambria Math</vt:lpstr>
      <vt:lpstr>Futura Md BT</vt:lpstr>
      <vt:lpstr>Goudy Old Style</vt:lpstr>
      <vt:lpstr>Wingdings 2</vt:lpstr>
      <vt:lpstr>SlateVTI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Tom Callegari</dc:creator>
  <cp:lastModifiedBy>Tom Callegari</cp:lastModifiedBy>
  <cp:revision>123</cp:revision>
  <dcterms:created xsi:type="dcterms:W3CDTF">2019-11-21T06:00:34Z</dcterms:created>
  <dcterms:modified xsi:type="dcterms:W3CDTF">2019-11-22T19:00:24Z</dcterms:modified>
</cp:coreProperties>
</file>